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4"/>
  </p:notesMasterIdLst>
  <p:sldIdLst>
    <p:sldId id="351" r:id="rId2"/>
    <p:sldId id="259" r:id="rId3"/>
    <p:sldId id="352" r:id="rId4"/>
    <p:sldId id="379" r:id="rId5"/>
    <p:sldId id="384" r:id="rId6"/>
    <p:sldId id="385" r:id="rId7"/>
    <p:sldId id="373" r:id="rId8"/>
    <p:sldId id="374" r:id="rId9"/>
    <p:sldId id="371" r:id="rId10"/>
    <p:sldId id="356" r:id="rId11"/>
    <p:sldId id="368" r:id="rId12"/>
    <p:sldId id="376" r:id="rId13"/>
    <p:sldId id="375" r:id="rId14"/>
    <p:sldId id="377" r:id="rId15"/>
    <p:sldId id="382" r:id="rId16"/>
    <p:sldId id="378" r:id="rId17"/>
    <p:sldId id="353" r:id="rId18"/>
    <p:sldId id="380" r:id="rId19"/>
    <p:sldId id="381" r:id="rId20"/>
    <p:sldId id="383" r:id="rId21"/>
    <p:sldId id="372" r:id="rId22"/>
    <p:sldId id="36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FDFD"/>
    <a:srgbClr val="AFABAB"/>
    <a:srgbClr val="BA8AD0"/>
    <a:srgbClr val="4BCD96"/>
    <a:srgbClr val="5096C8"/>
    <a:srgbClr val="6B7996"/>
    <a:srgbClr val="EEEEEE"/>
    <a:srgbClr val="E8E8E8"/>
    <a:srgbClr val="4C5E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2937" autoAdjust="0"/>
  </p:normalViewPr>
  <p:slideViewPr>
    <p:cSldViewPr snapToGrid="0" showGuides="1">
      <p:cViewPr varScale="1">
        <p:scale>
          <a:sx n="111" d="100"/>
          <a:sy n="111" d="100"/>
        </p:scale>
        <p:origin x="426" y="10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panose="02020400000000000000" pitchFamily="18" charset="-122"/>
                <a:ea typeface="思源宋体 CN"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panose="02020400000000000000" pitchFamily="18" charset="-122"/>
                <a:ea typeface="思源宋体 CN" panose="02020400000000000000" pitchFamily="18" charset="-122"/>
              </a:defRPr>
            </a:lvl1pPr>
          </a:lstStyle>
          <a:p>
            <a:fld id="{CC781ED1-B18A-498B-BA83-67DF597B8C62}" type="datetimeFigureOut">
              <a:rPr lang="zh-CN" altLang="en-US" smtClean="0"/>
              <a:pPr/>
              <a:t>2025/7/4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panose="02020400000000000000" pitchFamily="18" charset="-122"/>
                <a:ea typeface="思源宋体 CN"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panose="02020400000000000000" pitchFamily="18" charset="-122"/>
                <a:ea typeface="思源宋体 CN" panose="02020400000000000000" pitchFamily="18" charset="-122"/>
              </a:defRPr>
            </a:lvl1pPr>
          </a:lstStyle>
          <a:p>
            <a:fld id="{F3718B9F-005A-4475-ACFF-A102061F591A}" type="slidenum">
              <a:rPr lang="zh-CN" altLang="en-US" smtClean="0"/>
              <a:pPr/>
              <a:t>‹#›</a:t>
            </a:fld>
            <a:endParaRPr lang="zh-CN" altLang="en-US" dirty="0"/>
          </a:p>
        </p:txBody>
      </p:sp>
    </p:spTree>
    <p:extLst>
      <p:ext uri="{BB962C8B-B14F-4D97-AF65-F5344CB8AC3E}">
        <p14:creationId xmlns:p14="http://schemas.microsoft.com/office/powerpoint/2010/main" val="237451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1pPr>
    <a:lvl2pPr marL="4572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2pPr>
    <a:lvl3pPr marL="9144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3pPr>
    <a:lvl4pPr marL="13716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4pPr>
    <a:lvl5pPr marL="1828800" algn="l" defTabSz="914400" rtl="0" eaLnBrk="1" latinLnBrk="0" hangingPunct="1">
      <a:defRPr sz="1200" kern="1200">
        <a:solidFill>
          <a:schemeClr val="tx1"/>
        </a:solidFill>
        <a:latin typeface="思源宋体 CN" panose="02020400000000000000" pitchFamily="18" charset="-122"/>
        <a:ea typeface="思源宋体 CN"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0E00B-7E4F-EF38-6E11-DA667A7900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8058AB-FB3C-360B-7D8F-D749AA9620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EFA985-7A95-B8D1-7A3D-5865B9959A2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EB3838-F2E9-725E-DE11-A8652481BC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515447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CB4E4-813B-FD2E-2D6B-196445A887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9ABCBC-A960-C0EE-6BB1-FA11A2E62C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040C8A-187F-8F9A-4D5B-12255A599DE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F1C5A23-AC32-6533-6C2F-18EB03CBF1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308195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A63C-CC59-0B68-D6E5-784C61DB3C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00A2F3-199F-BCED-FADF-6F044ADF6F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B5DF60-FD40-F77A-8A52-EA9CB4AA1C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9111371-55A6-2B60-0BBF-84C637DA2D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48781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0D94-3AF7-1FA3-4EBD-9F690CE2E3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CF9842-B2CA-FA8A-D50F-8A27A9B162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CAE2EA-CDFC-C2B4-332F-C7F19173E4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C7364AF-D025-DE24-229E-36A7B3FE64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464897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732C-5B16-40C8-7FB0-EEF9BCC4F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B2F63E-DC43-D4B0-AA4F-0BD402561D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C0F4CC-7ED4-5C97-55D5-5D0386A5BEA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4111613-C91D-30C5-E1A5-719B6BB38C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74764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012B-EB70-52A1-1507-886924C9C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A901FD-5781-047A-7E73-2C4B1FE5A4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99D20E-284F-C666-C034-35B5364CDA0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10BF7F1-B4E7-980C-A668-E71BD396D4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310336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004D3-32D5-4791-0DC9-F08CBDE15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C79F0D-3453-C515-84E3-98819CEAFB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ED0569-8D8C-03D0-D827-F29107BAE4F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C0895D8-CB7F-CFEC-76C3-53FB8E27BA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3797096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06D-5B54-6BA5-9B8C-2D086E9804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3BAE56-22AE-3B97-A73A-955B915424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763154-C46A-70D6-C2FC-6D9D286C6F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6DE284-24CF-1D24-935B-EE02411F1B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959608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661E0-7877-261B-1F17-C22DEA20C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727BD0-FD43-E6B7-F3CF-7A4C202602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F0BD3-8766-90CB-D2FB-4CE41BEFFA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8D51C91-DF22-C71C-789E-58CE637DA7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3506496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769AC-0A0E-C43A-6251-066A6D7E90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6D76F8-033F-10C7-3D48-A924939C44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3B2785-D848-7C88-E656-2329A659001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00EFEC0-F7DB-F2AB-43A7-FBE0D41D30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351075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41464-423F-16F4-0266-4E3F7BD82B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07E062-6E01-C4CA-CB6D-FF26A9885A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35B018-EF61-64CE-ECCA-A31C552DEB6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13BCE6-8B0C-C9FD-752D-FB5DCE79FB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15689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963986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25F8E-5920-F0F1-0F4C-DE79BB5766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CBF215-5BC1-9535-C4A1-8D94D43A4C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12E581-EE28-7AFB-24AE-963C4EC1D2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F3C1A9C-86C1-42A5-A2B5-6DF1A978BC6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786247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4B2F-0127-1A6D-0CB3-801445001B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E47C6C-0C73-5C65-F6C9-D92317CDEB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FA290E-217D-5914-C7FB-6420FB549A56}"/>
              </a:ext>
            </a:extLst>
          </p:cNvPr>
          <p:cNvSpPr>
            <a:spLocks noGrp="1"/>
          </p:cNvSpPr>
          <p:nvPr>
            <p:ph type="body" idx="1"/>
          </p:nvPr>
        </p:nvSpPr>
        <p:spPr/>
        <p:txBody>
          <a:bodyPr/>
          <a:lstStyle/>
          <a:p>
            <a:pPr algn="l">
              <a:spcAft>
                <a:spcPts val="1200"/>
              </a:spcAft>
            </a:pPr>
            <a:r>
              <a:rPr lang="en-US" altLang="zh-CN" b="0" i="0" dirty="0">
                <a:effectLst/>
                <a:latin typeface="ui-sans-serif"/>
              </a:rPr>
              <a:t>SM4 </a:t>
            </a:r>
            <a:r>
              <a:rPr lang="zh-CN" altLang="en-US" b="0" i="0" dirty="0">
                <a:effectLst/>
                <a:latin typeface="ui-sans-serif"/>
              </a:rPr>
              <a:t>的基本运算通常可以在硬件中高效实现。且</a:t>
            </a:r>
            <a:r>
              <a:rPr lang="zh-CN" altLang="en-US" b="1" i="0" dirty="0">
                <a:effectLst/>
                <a:latin typeface="ui-sans-serif"/>
              </a:rPr>
              <a:t>加密块大小</a:t>
            </a:r>
            <a:r>
              <a:rPr lang="zh-CN" altLang="en-US" b="0" i="0" dirty="0">
                <a:effectLst/>
                <a:latin typeface="ui-sans-serif"/>
              </a:rPr>
              <a:t>固定，便于优化，硬件实现也可以高度并行化。</a:t>
            </a:r>
          </a:p>
          <a:p>
            <a:pPr>
              <a:spcAft>
                <a:spcPts val="1200"/>
              </a:spcAft>
            </a:pPr>
            <a:r>
              <a:rPr lang="en-US" altLang="zh-CN" b="0" i="0" dirty="0">
                <a:effectLst/>
                <a:latin typeface="ui-sans-serif"/>
              </a:rPr>
              <a:t>HMAC </a:t>
            </a:r>
            <a:r>
              <a:rPr lang="zh-CN" altLang="en-US" b="0" i="0" dirty="0">
                <a:effectLst/>
                <a:latin typeface="ui-sans-serif"/>
              </a:rPr>
              <a:t>基于哈希算法</a:t>
            </a:r>
            <a:r>
              <a:rPr lang="zh-CN" altLang="en-US" dirty="0">
                <a:latin typeface="ui-sans-serif"/>
              </a:rPr>
              <a:t>，运算更复杂，且</a:t>
            </a:r>
            <a:r>
              <a:rPr lang="zh-CN" altLang="en-US" b="0" i="0" dirty="0">
                <a:effectLst/>
                <a:latin typeface="ui-sans-serif"/>
              </a:rPr>
              <a:t>这些运算通常是顺序的，导致硬件实现的并行度较低。且</a:t>
            </a:r>
            <a:r>
              <a:rPr lang="zh-CN" altLang="en-US" dirty="0">
                <a:latin typeface="ui-sans-serif"/>
              </a:rPr>
              <a:t>哈希算法通常在</a:t>
            </a:r>
            <a:r>
              <a:rPr lang="zh-CN" altLang="en-US" b="1" dirty="0">
                <a:latin typeface="ui-sans-serif"/>
              </a:rPr>
              <a:t>输入数据</a:t>
            </a:r>
            <a:r>
              <a:rPr lang="zh-CN" altLang="en-US" dirty="0">
                <a:latin typeface="ui-sans-serif"/>
              </a:rPr>
              <a:t>的长度上更灵活，硬件需要进行更复杂的处理，增加了运算量和延迟。</a:t>
            </a:r>
          </a:p>
          <a:p>
            <a:endParaRPr lang="zh-CN" altLang="en-US" dirty="0"/>
          </a:p>
        </p:txBody>
      </p:sp>
      <p:sp>
        <p:nvSpPr>
          <p:cNvPr id="4" name="灯片编号占位符 3">
            <a:extLst>
              <a:ext uri="{FF2B5EF4-FFF2-40B4-BE49-F238E27FC236}">
                <a16:creationId xmlns:a16="http://schemas.microsoft.com/office/drawing/2014/main" id="{151CE7A6-0D10-6551-387F-4D38F9400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075371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C6A86-D486-0DE0-24E6-3DC5219804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112BEF-5A78-7B64-79F4-5C544B9B0A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B79130-0CFD-5AD0-DF7A-96760F28BC3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F5EB726-9EF9-FDFE-3A6E-87164349AD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679262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69FE-E5C6-C077-06CA-CDE29F605A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644089-80D1-38AF-7C10-0E5B9DF7F4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9835FD-FA5D-151C-FFA0-6DD8032B016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5E8D374-CF87-CE21-A3C4-A4A5DF0018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5086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9361D-670D-7136-07B8-A1A06E76FA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CA6E0C-898B-EF72-57AB-4422EA48EC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FA806B-8E03-5144-7FB5-21174351203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13AD54F-B3AC-27DC-DFC5-DE47C26284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97120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046E6-C34E-007B-87B9-285DD6AEFA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F69D60-A030-F021-3690-A25D52FA6D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6FDC4C-860F-4ABC-A88E-3F32B81E2C0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4D5FDD9-68F5-236E-4346-7BD7B5CF6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90666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E384-D97F-5659-ADEE-E2CF71D0DE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2E147E-CC3B-9CBB-9B8D-3A15903603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81D21E-8BBB-425F-E00D-52B022D3BF2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8BCE129-FD4F-6642-0F1F-ACCEBEA721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12586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B6299-6098-998D-7B38-5284046125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EFDBC4-3E80-1724-045C-8BB6D3AB6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A434C7-96B5-FD12-8BB4-93B8B504B48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42A8467-DF2A-54AD-5D4C-DF728D5DFC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884408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3A4E3-F4FB-58F5-9154-D1D3716A3D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00F65F-45B9-A4D5-197F-664D18D81A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CCA981-3B9B-DA0D-0D84-00DEBC3A9E0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14598CA-AD6D-5AE4-1BFE-410F4B460B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310597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6213-B0CA-30CF-D09B-43523E1F38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9CBF55-0702-106E-6383-0BE756F63E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7DAD95-E6E9-B5FD-9C34-730FBC1C46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ADB463F-7535-B98B-9439-F583C46D1B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1C456-F458-4674-987D-59CA7E015B24}" type="slidenum">
              <a:rPr kumimoji="0" lang="zh-CN" altLang="en-US" sz="1200" b="0" i="0" u="none" strike="noStrike" kern="1200" cap="none" spc="0" normalizeH="0" baseline="0" noProof="0" smtClean="0">
                <a:ln>
                  <a:noFill/>
                </a:ln>
                <a:solidFill>
                  <a:prstClr val="black"/>
                </a:solidFill>
                <a:effectLst/>
                <a:uLnTx/>
                <a:uFillTx/>
                <a:latin typeface="思源宋体 CN" panose="02020400000000000000" pitchFamily="18" charset="-122"/>
                <a:ea typeface="思源宋体 CN" panose="02020400000000000000" pitchFamily="18"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31577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70C48-A05A-4E3F-A2E5-5BC953ADA55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A9745B0-23F3-4D43-989B-4CDAC96CD9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E25F17D-7291-48A2-8BD1-A26D7FE8F5EA}"/>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5" name="页脚占位符 4">
            <a:extLst>
              <a:ext uri="{FF2B5EF4-FFF2-40B4-BE49-F238E27FC236}">
                <a16:creationId xmlns:a16="http://schemas.microsoft.com/office/drawing/2014/main" id="{2D3E7A25-404D-4820-B3BB-4744CAABA7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58B9E6-B255-48F2-BD6E-70D0F770B840}"/>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16435611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B0D03-3C9B-49C8-BF83-403732E1A14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B4AC05-C63C-4FBE-902F-A58FB6F01F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BC9B34-CC85-4AA5-A4F3-69C5D7FADC33}"/>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5" name="页脚占位符 4">
            <a:extLst>
              <a:ext uri="{FF2B5EF4-FFF2-40B4-BE49-F238E27FC236}">
                <a16:creationId xmlns:a16="http://schemas.microsoft.com/office/drawing/2014/main" id="{633D49E8-EAFD-4D21-B246-FC23C0EE34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DEAB7F-322B-4127-B928-50CE891F5FC0}"/>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1283645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4F9148-51A0-4519-B4DC-8C92A76C36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9168FB-768E-435C-9575-3E8F9A9592A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52D7BC-F829-4FD4-9440-6824EC2565DA}"/>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5" name="页脚占位符 4">
            <a:extLst>
              <a:ext uri="{FF2B5EF4-FFF2-40B4-BE49-F238E27FC236}">
                <a16:creationId xmlns:a16="http://schemas.microsoft.com/office/drawing/2014/main" id="{A2121BBC-CAB3-4A0F-8444-A4BBE6AC2F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719EC2-6C9C-4CA1-8016-C8BE9236309E}"/>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2788030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1E9C37-0971-4748-8DF5-F27D2499E6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35BBFA-0B14-4035-867A-F5BFD972D3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CD3889-FBF9-444E-B0F2-A3135178485F}"/>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5" name="页脚占位符 4">
            <a:extLst>
              <a:ext uri="{FF2B5EF4-FFF2-40B4-BE49-F238E27FC236}">
                <a16:creationId xmlns:a16="http://schemas.microsoft.com/office/drawing/2014/main" id="{A5AA9E2A-8041-4FCE-B545-F4E3463E26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784AB3-B092-4295-9457-8E813FAEA66C}"/>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3735324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57662-43A0-4959-BAE4-27CC1C44A1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B7BB4E-B493-4A92-BCF6-F67B71EDC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638D8A3-3DF1-4423-BC2D-4D033F419D39}"/>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5" name="页脚占位符 4">
            <a:extLst>
              <a:ext uri="{FF2B5EF4-FFF2-40B4-BE49-F238E27FC236}">
                <a16:creationId xmlns:a16="http://schemas.microsoft.com/office/drawing/2014/main" id="{20A8D24C-0434-4B90-8762-98638A4BED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0FA79A-46AF-4E55-B520-D70138A035DD}"/>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30985736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BCF2B-2117-4950-8D2A-BDFB6ECB1D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DAFE2F-5D0E-4475-AEF0-104F892A8E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D9EDB33-1100-49CA-A71B-319F39690F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520FD0-CCC6-4D6E-A252-0D0BCDE6ED18}"/>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6" name="页脚占位符 5">
            <a:extLst>
              <a:ext uri="{FF2B5EF4-FFF2-40B4-BE49-F238E27FC236}">
                <a16:creationId xmlns:a16="http://schemas.microsoft.com/office/drawing/2014/main" id="{D72B2A32-0D52-4AE1-A631-1B6609598F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C9FFC6-F98C-4284-9F09-0AEF1C8E31B4}"/>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18718253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14D0F-F970-4E9F-B5DB-E601DC1EEE9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FA5389-B8C8-4C49-8107-C38CEB9B34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253342-744B-4D6F-AC1D-852375FB4B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4A92F6-08D9-4BEF-9019-EE27E0F0C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1BC2767-7AA3-44D9-B434-B220B377AB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23A49F-A9C1-487E-AE95-18B9386AC406}"/>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8" name="页脚占位符 7">
            <a:extLst>
              <a:ext uri="{FF2B5EF4-FFF2-40B4-BE49-F238E27FC236}">
                <a16:creationId xmlns:a16="http://schemas.microsoft.com/office/drawing/2014/main" id="{B774422A-DF46-44EF-82C1-B6C89B2BE5E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865DF98-D51E-4AC9-810B-3FF3B86C7265}"/>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28525969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39C21-E075-4747-8CD8-EC6D71D0F1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5F29AD-1A81-451F-8A77-90D8C6BE3972}"/>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4" name="页脚占位符 3">
            <a:extLst>
              <a:ext uri="{FF2B5EF4-FFF2-40B4-BE49-F238E27FC236}">
                <a16:creationId xmlns:a16="http://schemas.microsoft.com/office/drawing/2014/main" id="{B1F33398-E4F9-4256-AF89-94E1AB7759A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9BC5DF-B66D-4E55-A6BC-3CD66E0643CA}"/>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38170960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0A01AD-E82B-44D1-B95B-03E0A3EA720B}"/>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3" name="页脚占位符 2">
            <a:extLst>
              <a:ext uri="{FF2B5EF4-FFF2-40B4-BE49-F238E27FC236}">
                <a16:creationId xmlns:a16="http://schemas.microsoft.com/office/drawing/2014/main" id="{D58541B8-9FAA-4484-993C-168448419F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4C0E77F-8415-4CA5-B889-02828691F80C}"/>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6834712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21131-C82D-4379-A0B2-045FD004C8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16574C-6859-4390-B7E2-7CAAECA2C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ACCEE2-D739-4CA4-86AE-6FC559F2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BA147F-30D7-48FC-81CF-825E1D62B276}"/>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6" name="页脚占位符 5">
            <a:extLst>
              <a:ext uri="{FF2B5EF4-FFF2-40B4-BE49-F238E27FC236}">
                <a16:creationId xmlns:a16="http://schemas.microsoft.com/office/drawing/2014/main" id="{221209D4-A6FF-47EE-ACCE-4D4ED8543A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A65D1B-AC97-480B-9860-339A0A47BB0B}"/>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1738845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F7DDD-7AD6-458B-BF43-E1056E24D4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A3A5A98-A510-4E47-8716-5D18E30F0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4A049B-61F3-42B4-95B8-91F2509B2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F32572-4A35-47AD-9C89-C117116EFC33}"/>
              </a:ext>
            </a:extLst>
          </p:cNvPr>
          <p:cNvSpPr>
            <a:spLocks noGrp="1"/>
          </p:cNvSpPr>
          <p:nvPr>
            <p:ph type="dt" sz="half" idx="10"/>
          </p:nvPr>
        </p:nvSpPr>
        <p:spPr/>
        <p:txBody>
          <a:bodyPr/>
          <a:lstStyle/>
          <a:p>
            <a:fld id="{7EB521FE-9AB3-406E-873E-3C6600EFAF8A}" type="datetimeFigureOut">
              <a:rPr lang="zh-CN" altLang="en-US" smtClean="0"/>
              <a:t>2025/7/4</a:t>
            </a:fld>
            <a:endParaRPr lang="zh-CN" altLang="en-US"/>
          </a:p>
        </p:txBody>
      </p:sp>
      <p:sp>
        <p:nvSpPr>
          <p:cNvPr id="6" name="页脚占位符 5">
            <a:extLst>
              <a:ext uri="{FF2B5EF4-FFF2-40B4-BE49-F238E27FC236}">
                <a16:creationId xmlns:a16="http://schemas.microsoft.com/office/drawing/2014/main" id="{4A5D8171-9BBB-4CD7-903E-D4C9653F2D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1CE245-F330-4E2A-B4BC-EFDB759B5EAA}"/>
              </a:ext>
            </a:extLst>
          </p:cNvPr>
          <p:cNvSpPr>
            <a:spLocks noGrp="1"/>
          </p:cNvSpPr>
          <p:nvPr>
            <p:ph type="sldNum" sz="quarter" idx="12"/>
          </p:nvPr>
        </p:nvSpPr>
        <p:spPr/>
        <p:txBody>
          <a:bodyPr/>
          <a:lstStyle/>
          <a:p>
            <a:fld id="{B14925DA-A1DF-4912-A0F4-9BA15E6DCFA1}" type="slidenum">
              <a:rPr lang="zh-CN" altLang="en-US" smtClean="0"/>
              <a:t>‹#›</a:t>
            </a:fld>
            <a:endParaRPr lang="zh-CN" altLang="en-US"/>
          </a:p>
        </p:txBody>
      </p:sp>
    </p:spTree>
    <p:extLst>
      <p:ext uri="{BB962C8B-B14F-4D97-AF65-F5344CB8AC3E}">
        <p14:creationId xmlns:p14="http://schemas.microsoft.com/office/powerpoint/2010/main" val="2452573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A211C3-0255-4AF8-AAF9-996FB5812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E8E6C68-B8AA-42C5-ADA3-151C85EB5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7E5B496-3730-4A5A-8AC7-9465820D4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7EB521FE-9AB3-406E-873E-3C6600EFAF8A}" type="datetimeFigureOut">
              <a:rPr lang="zh-CN" altLang="en-US" smtClean="0"/>
              <a:pPr/>
              <a:t>2025/7/4</a:t>
            </a:fld>
            <a:endParaRPr lang="zh-CN" altLang="en-US" dirty="0"/>
          </a:p>
        </p:txBody>
      </p:sp>
      <p:sp>
        <p:nvSpPr>
          <p:cNvPr id="5" name="页脚占位符 4">
            <a:extLst>
              <a:ext uri="{FF2B5EF4-FFF2-40B4-BE49-F238E27FC236}">
                <a16:creationId xmlns:a16="http://schemas.microsoft.com/office/drawing/2014/main" id="{3D572A1C-735E-484A-B680-E3BF54C15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a:extLst>
              <a:ext uri="{FF2B5EF4-FFF2-40B4-BE49-F238E27FC236}">
                <a16:creationId xmlns:a16="http://schemas.microsoft.com/office/drawing/2014/main" id="{41565B07-94C7-468A-845B-D261FCA8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B14925DA-A1DF-4912-A0F4-9BA15E6DCFA1}" type="slidenum">
              <a:rPr lang="zh-CN" altLang="en-US" smtClean="0"/>
              <a:pPr/>
              <a:t>‹#›</a:t>
            </a:fld>
            <a:endParaRPr lang="zh-CN" altLang="en-US" dirty="0"/>
          </a:p>
        </p:txBody>
      </p:sp>
    </p:spTree>
    <p:extLst>
      <p:ext uri="{BB962C8B-B14F-4D97-AF65-F5344CB8AC3E}">
        <p14:creationId xmlns:p14="http://schemas.microsoft.com/office/powerpoint/2010/main" val="331729393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5C97-8AEC-1BA5-F373-A4BFA6C58B70}"/>
            </a:ext>
          </a:extLst>
        </p:cNvPr>
        <p:cNvGrpSpPr/>
        <p:nvPr/>
      </p:nvGrpSpPr>
      <p:grpSpPr>
        <a:xfrm>
          <a:off x="0" y="0"/>
          <a:ext cx="0" cy="0"/>
          <a:chOff x="0" y="0"/>
          <a:chExt cx="0" cy="0"/>
        </a:xfrm>
      </p:grpSpPr>
      <p:sp>
        <p:nvSpPr>
          <p:cNvPr id="35" name="矩形 34">
            <a:extLst>
              <a:ext uri="{FF2B5EF4-FFF2-40B4-BE49-F238E27FC236}">
                <a16:creationId xmlns:a16="http://schemas.microsoft.com/office/drawing/2014/main" id="{B7869EDF-24F9-A911-4643-60F8AED1D11D}"/>
              </a:ext>
            </a:extLst>
          </p:cNvPr>
          <p:cNvSpPr/>
          <p:nvPr/>
        </p:nvSpPr>
        <p:spPr>
          <a:xfrm>
            <a:off x="332281" y="5264044"/>
            <a:ext cx="1184223" cy="1184223"/>
          </a:xfrm>
          <a:prstGeom prst="rect">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4" name="矩形 33">
            <a:extLst>
              <a:ext uri="{FF2B5EF4-FFF2-40B4-BE49-F238E27FC236}">
                <a16:creationId xmlns:a16="http://schemas.microsoft.com/office/drawing/2014/main" id="{F1A3A03A-FF19-4B60-E414-74FA54647C49}"/>
              </a:ext>
            </a:extLst>
          </p:cNvPr>
          <p:cNvSpPr/>
          <p:nvPr/>
        </p:nvSpPr>
        <p:spPr>
          <a:xfrm>
            <a:off x="10702977" y="419723"/>
            <a:ext cx="1184223" cy="1184223"/>
          </a:xfrm>
          <a:prstGeom prst="rect">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6" name="矩形 35">
            <a:extLst>
              <a:ext uri="{FF2B5EF4-FFF2-40B4-BE49-F238E27FC236}">
                <a16:creationId xmlns:a16="http://schemas.microsoft.com/office/drawing/2014/main" id="{87BEE0C1-3991-AA60-6B11-FE6A169724EC}"/>
              </a:ext>
            </a:extLst>
          </p:cNvPr>
          <p:cNvSpPr/>
          <p:nvPr/>
        </p:nvSpPr>
        <p:spPr>
          <a:xfrm>
            <a:off x="505326" y="589548"/>
            <a:ext cx="11201400" cy="5690937"/>
          </a:xfrm>
          <a:prstGeom prst="rect">
            <a:avLst/>
          </a:prstGeom>
          <a:solidFill>
            <a:srgbClr val="FEFEFE"/>
          </a:solidFill>
          <a:ln>
            <a:noFill/>
          </a:ln>
          <a:effectLst>
            <a:outerShdw blurRad="266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pic>
        <p:nvPicPr>
          <p:cNvPr id="37" name="图片 36">
            <a:extLst>
              <a:ext uri="{FF2B5EF4-FFF2-40B4-BE49-F238E27FC236}">
                <a16:creationId xmlns:a16="http://schemas.microsoft.com/office/drawing/2014/main" id="{BF450B05-B0A3-7D75-4128-49EA1BA41AE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99997" y="1210456"/>
            <a:ext cx="10192005" cy="4437089"/>
          </a:xfrm>
          <a:prstGeom prst="rect">
            <a:avLst/>
          </a:prstGeom>
        </p:spPr>
      </p:pic>
      <p:sp>
        <p:nvSpPr>
          <p:cNvPr id="39" name="矩形 38">
            <a:extLst>
              <a:ext uri="{FF2B5EF4-FFF2-40B4-BE49-F238E27FC236}">
                <a16:creationId xmlns:a16="http://schemas.microsoft.com/office/drawing/2014/main" id="{2DA3F02A-E4B8-9594-EEE2-E5937C8E2F9B}"/>
              </a:ext>
            </a:extLst>
          </p:cNvPr>
          <p:cNvSpPr/>
          <p:nvPr/>
        </p:nvSpPr>
        <p:spPr>
          <a:xfrm>
            <a:off x="978568" y="1203159"/>
            <a:ext cx="10234864" cy="4459704"/>
          </a:xfrm>
          <a:prstGeom prst="rect">
            <a:avLst/>
          </a:prstGeom>
          <a:solidFill>
            <a:srgbClr val="2A82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宋体 CN" panose="02020400000000000000" pitchFamily="18" charset="-122"/>
              <a:ea typeface="思源宋体 CN" panose="02020400000000000000" pitchFamily="18" charset="-122"/>
            </a:endParaRPr>
          </a:p>
        </p:txBody>
      </p:sp>
      <p:sp>
        <p:nvSpPr>
          <p:cNvPr id="41" name="矩形 40">
            <a:extLst>
              <a:ext uri="{FF2B5EF4-FFF2-40B4-BE49-F238E27FC236}">
                <a16:creationId xmlns:a16="http://schemas.microsoft.com/office/drawing/2014/main" id="{2D5821A7-5621-0C1D-82FC-4169986BEBE7}"/>
              </a:ext>
            </a:extLst>
          </p:cNvPr>
          <p:cNvSpPr/>
          <p:nvPr/>
        </p:nvSpPr>
        <p:spPr>
          <a:xfrm>
            <a:off x="3429974" y="2321004"/>
            <a:ext cx="5383205" cy="1107996"/>
          </a:xfrm>
          <a:prstGeom prst="rect">
            <a:avLst/>
          </a:prstGeom>
        </p:spPr>
        <p:txBody>
          <a:bodyPr wrap="none">
            <a:spAutoFit/>
          </a:bodyPr>
          <a:lstStyle/>
          <a:p>
            <a:pPr lvl="0">
              <a:defRPr/>
            </a:pPr>
            <a:r>
              <a:rPr lang="en-US" altLang="zh-CN" sz="6600" dirty="0">
                <a:solidFill>
                  <a:prstClr val="white"/>
                </a:solidFill>
                <a:latin typeface="思源宋体 CN Heavy" panose="02020900000000000000" pitchFamily="18" charset="-122"/>
                <a:ea typeface="思源宋体 CN Heavy" panose="02020900000000000000" pitchFamily="18" charset="-122"/>
                <a:cs typeface="+mn-ea"/>
                <a:sym typeface="+mn-lt"/>
              </a:rPr>
              <a:t>SM4</a:t>
            </a:r>
            <a:r>
              <a:rPr lang="zh-CN" altLang="en-US" sz="6600" dirty="0">
                <a:solidFill>
                  <a:prstClr val="white"/>
                </a:solidFill>
                <a:latin typeface="思源宋体 CN Heavy" panose="02020900000000000000" pitchFamily="18" charset="-122"/>
                <a:ea typeface="思源宋体 CN Heavy" panose="02020900000000000000" pitchFamily="18" charset="-122"/>
                <a:cs typeface="+mn-ea"/>
                <a:sym typeface="+mn-lt"/>
              </a:rPr>
              <a:t>分组算法</a:t>
            </a:r>
          </a:p>
        </p:txBody>
      </p:sp>
      <p:sp>
        <p:nvSpPr>
          <p:cNvPr id="2" name="矩形: 圆角 1">
            <a:extLst>
              <a:ext uri="{FF2B5EF4-FFF2-40B4-BE49-F238E27FC236}">
                <a16:creationId xmlns:a16="http://schemas.microsoft.com/office/drawing/2014/main" id="{967EBFEC-D353-3F74-1393-95E1EA313333}"/>
              </a:ext>
            </a:extLst>
          </p:cNvPr>
          <p:cNvSpPr/>
          <p:nvPr/>
        </p:nvSpPr>
        <p:spPr>
          <a:xfrm>
            <a:off x="5156056" y="4164033"/>
            <a:ext cx="1879888" cy="400159"/>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分享人：胡瀛</a:t>
            </a:r>
          </a:p>
        </p:txBody>
      </p:sp>
    </p:spTree>
    <p:extLst>
      <p:ext uri="{BB962C8B-B14F-4D97-AF65-F5344CB8AC3E}">
        <p14:creationId xmlns:p14="http://schemas.microsoft.com/office/powerpoint/2010/main" val="920934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31A2C-A14B-EFE0-0019-EE60C458A30C}"/>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A98B486C-26EE-8297-E882-B83ED6D70BA9}"/>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BCB4D09E-FE46-CFA2-BCB0-9CF9DDDAD7DF}"/>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数学工具</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E423E2DD-01D4-FC3E-9F7E-041FECA8CD34}"/>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FEC081A2-A65F-4AF4-E628-ADBA67892EFC}"/>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05DB1CA6-46C7-5F1D-78A9-69313D35EC37}"/>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grpSp>
        <p:nvGrpSpPr>
          <p:cNvPr id="22" name="组合 21">
            <a:extLst>
              <a:ext uri="{FF2B5EF4-FFF2-40B4-BE49-F238E27FC236}">
                <a16:creationId xmlns:a16="http://schemas.microsoft.com/office/drawing/2014/main" id="{621E79E4-C6CD-A1F2-4656-095570DA8451}"/>
              </a:ext>
            </a:extLst>
          </p:cNvPr>
          <p:cNvGrpSpPr/>
          <p:nvPr/>
        </p:nvGrpSpPr>
        <p:grpSpPr>
          <a:xfrm>
            <a:off x="6661153" y="1175331"/>
            <a:ext cx="5434637" cy="5337092"/>
            <a:chOff x="-780040" y="993207"/>
            <a:chExt cx="5434637" cy="5337092"/>
          </a:xfrm>
        </p:grpSpPr>
        <p:pic>
          <p:nvPicPr>
            <p:cNvPr id="5" name="图片 4">
              <a:extLst>
                <a:ext uri="{FF2B5EF4-FFF2-40B4-BE49-F238E27FC236}">
                  <a16:creationId xmlns:a16="http://schemas.microsoft.com/office/drawing/2014/main" id="{F4B1F6C7-A862-5AA4-B7BD-5E845DD70441}"/>
                </a:ext>
              </a:extLst>
            </p:cNvPr>
            <p:cNvPicPr>
              <a:picLocks noChangeAspect="1"/>
            </p:cNvPicPr>
            <p:nvPr/>
          </p:nvPicPr>
          <p:blipFill>
            <a:blip r:embed="rId3"/>
            <a:stretch>
              <a:fillRect/>
            </a:stretch>
          </p:blipFill>
          <p:spPr>
            <a:xfrm>
              <a:off x="631122" y="3278387"/>
              <a:ext cx="1789052" cy="3051912"/>
            </a:xfrm>
            <a:prstGeom prst="rect">
              <a:avLst/>
            </a:prstGeom>
          </p:spPr>
        </p:pic>
        <p:sp>
          <p:nvSpPr>
            <p:cNvPr id="11" name="文本框 10">
              <a:extLst>
                <a:ext uri="{FF2B5EF4-FFF2-40B4-BE49-F238E27FC236}">
                  <a16:creationId xmlns:a16="http://schemas.microsoft.com/office/drawing/2014/main" id="{58F9EA21-70EC-A0BD-6976-4E8D2123966D}"/>
                </a:ext>
              </a:extLst>
            </p:cNvPr>
            <p:cNvSpPr txBox="1"/>
            <p:nvPr/>
          </p:nvSpPr>
          <p:spPr>
            <a:xfrm>
              <a:off x="-731914" y="993207"/>
              <a:ext cx="5178901"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非线性字节变换S盒: </a:t>
              </a:r>
              <a:r>
                <a:rPr lang="zh-CN" altLang="en-US" sz="2000" b="1" dirty="0">
                  <a:solidFill>
                    <a:srgbClr val="FF0000"/>
                  </a:solidFill>
                  <a:latin typeface="微软雅黑" panose="020B0503020204020204" pitchFamily="34" charset="-122"/>
                  <a:ea typeface="微软雅黑" panose="020B0503020204020204" pitchFamily="34" charset="-122"/>
                </a:rPr>
                <a:t>起混淆作用</a:t>
              </a:r>
            </a:p>
          </p:txBody>
        </p:sp>
        <p:sp>
          <p:nvSpPr>
            <p:cNvPr id="13" name="文本框 12">
              <a:extLst>
                <a:ext uri="{FF2B5EF4-FFF2-40B4-BE49-F238E27FC236}">
                  <a16:creationId xmlns:a16="http://schemas.microsoft.com/office/drawing/2014/main" id="{DA2C2FDF-C9FC-5665-80EB-ED54D9CBC31B}"/>
                </a:ext>
              </a:extLst>
            </p:cNvPr>
            <p:cNvSpPr txBox="1"/>
            <p:nvPr/>
          </p:nvSpPr>
          <p:spPr>
            <a:xfrm>
              <a:off x="-780040" y="1517173"/>
              <a:ext cx="5434637" cy="1477328"/>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8位输入，8位输出</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本质上是8位的非线性置换</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设输入为a，输出为b，S盒运算可表示为:</a:t>
              </a:r>
              <a:endParaRPr lang="en-US" altLang="zh-CN" sz="2000" dirty="0">
                <a:latin typeface="微软雅黑" panose="020B0503020204020204" pitchFamily="34" charset="-122"/>
                <a:ea typeface="微软雅黑" panose="020B0503020204020204" pitchFamily="34" charset="-122"/>
              </a:endParaRPr>
            </a:p>
            <a:p>
              <a:r>
                <a:rPr lang="en-US" altLang="zh-CN" sz="800" dirty="0">
                  <a:solidFill>
                    <a:schemeClr val="bg1">
                      <a:lumMod val="85000"/>
                    </a:schemeClr>
                  </a:solidFill>
                  <a:latin typeface="微软雅黑" panose="020B0503020204020204" pitchFamily="34" charset="-122"/>
                  <a:ea typeface="微软雅黑" panose="020B0503020204020204" pitchFamily="34" charset="-122"/>
                </a:rPr>
                <a:t>.</a:t>
              </a:r>
            </a:p>
            <a:p>
              <a:pPr lvl="1"/>
              <a:r>
                <a:rPr lang="zh-CN" altLang="en-US" sz="2000" dirty="0">
                  <a:latin typeface="微软雅黑" panose="020B0503020204020204" pitchFamily="34" charset="-122"/>
                  <a:ea typeface="微软雅黑" panose="020B0503020204020204" pitchFamily="34" charset="-122"/>
                </a:rPr>
                <a:t> b=S Box(a)</a:t>
              </a:r>
            </a:p>
          </p:txBody>
        </p:sp>
      </p:grpSp>
      <p:grpSp>
        <p:nvGrpSpPr>
          <p:cNvPr id="21" name="组合 20">
            <a:extLst>
              <a:ext uri="{FF2B5EF4-FFF2-40B4-BE49-F238E27FC236}">
                <a16:creationId xmlns:a16="http://schemas.microsoft.com/office/drawing/2014/main" id="{A48D4131-FE9B-5D38-A841-08BA9D3BF716}"/>
              </a:ext>
            </a:extLst>
          </p:cNvPr>
          <p:cNvGrpSpPr/>
          <p:nvPr/>
        </p:nvGrpSpPr>
        <p:grpSpPr>
          <a:xfrm>
            <a:off x="276397" y="1168486"/>
            <a:ext cx="6501391" cy="5204973"/>
            <a:chOff x="4708788" y="1116921"/>
            <a:chExt cx="6501391" cy="5204973"/>
          </a:xfrm>
        </p:grpSpPr>
        <p:pic>
          <p:nvPicPr>
            <p:cNvPr id="8" name="图片 7">
              <a:extLst>
                <a:ext uri="{FF2B5EF4-FFF2-40B4-BE49-F238E27FC236}">
                  <a16:creationId xmlns:a16="http://schemas.microsoft.com/office/drawing/2014/main" id="{B950F59F-7A7A-2708-8E13-655F06CF999B}"/>
                </a:ext>
              </a:extLst>
            </p:cNvPr>
            <p:cNvPicPr>
              <a:picLocks noChangeAspect="1"/>
            </p:cNvPicPr>
            <p:nvPr/>
          </p:nvPicPr>
          <p:blipFill>
            <a:blip r:embed="rId4"/>
            <a:stretch>
              <a:fillRect/>
            </a:stretch>
          </p:blipFill>
          <p:spPr>
            <a:xfrm>
              <a:off x="5192618" y="3547909"/>
              <a:ext cx="5182361" cy="2773985"/>
            </a:xfrm>
            <a:prstGeom prst="rect">
              <a:avLst/>
            </a:prstGeom>
          </p:spPr>
        </p:pic>
        <p:sp>
          <p:nvSpPr>
            <p:cNvPr id="15" name="文本框 14">
              <a:extLst>
                <a:ext uri="{FF2B5EF4-FFF2-40B4-BE49-F238E27FC236}">
                  <a16:creationId xmlns:a16="http://schemas.microsoft.com/office/drawing/2014/main" id="{4E3F3065-9A19-617C-9181-704A88ADE31E}"/>
                </a:ext>
              </a:extLst>
            </p:cNvPr>
            <p:cNvSpPr txBox="1"/>
            <p:nvPr/>
          </p:nvSpPr>
          <p:spPr>
            <a:xfrm>
              <a:off x="4708788" y="1116921"/>
              <a:ext cx="6096000"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非线性字变换</a:t>
              </a:r>
              <a:r>
                <a:rPr lang="el-GR" altLang="zh-CN" sz="2000" b="1" dirty="0">
                  <a:latin typeface="微软雅黑" panose="020B0503020204020204" pitchFamily="34" charset="-122"/>
                  <a:ea typeface="微软雅黑" panose="020B0503020204020204" pitchFamily="34" charset="-122"/>
                </a:rPr>
                <a:t>τ</a:t>
              </a: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起混淆作用</a:t>
              </a:r>
            </a:p>
          </p:txBody>
        </p:sp>
        <p:sp>
          <p:nvSpPr>
            <p:cNvPr id="20" name="文本框 19">
              <a:extLst>
                <a:ext uri="{FF2B5EF4-FFF2-40B4-BE49-F238E27FC236}">
                  <a16:creationId xmlns:a16="http://schemas.microsoft.com/office/drawing/2014/main" id="{06395451-1B8A-8DF8-2F05-488FED54AB04}"/>
                </a:ext>
              </a:extLst>
            </p:cNvPr>
            <p:cNvSpPr txBox="1"/>
            <p:nvPr/>
          </p:nvSpPr>
          <p:spPr>
            <a:xfrm>
              <a:off x="4777022" y="1647732"/>
              <a:ext cx="6433157" cy="1477328"/>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4个S盒并行置换</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位输入，</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位输出</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输入字A=(a0,a1,a2,a3),输出字B=(b0,b1,b2,b3)</a:t>
              </a:r>
              <a:endParaRPr lang="en-US" altLang="zh-CN" sz="2000" dirty="0">
                <a:latin typeface="微软雅黑" panose="020B0503020204020204" pitchFamily="34" charset="-122"/>
                <a:ea typeface="微软雅黑" panose="020B0503020204020204" pitchFamily="34" charset="-122"/>
              </a:endParaRPr>
            </a:p>
            <a:p>
              <a:r>
                <a:rPr lang="en-US" altLang="zh-CN" sz="800" dirty="0">
                  <a:solidFill>
                    <a:schemeClr val="bg1"/>
                  </a:solidFill>
                  <a:latin typeface="微软雅黑" panose="020B0503020204020204" pitchFamily="34" charset="-122"/>
                  <a:ea typeface="微软雅黑" panose="020B0503020204020204" pitchFamily="34" charset="-122"/>
                </a:rPr>
                <a:t>.</a:t>
              </a: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B=</a:t>
              </a:r>
              <a:r>
                <a:rPr lang="el-GR" altLang="zh-CN" sz="2000" dirty="0">
                  <a:latin typeface="微软雅黑" panose="020B0503020204020204" pitchFamily="34" charset="-122"/>
                  <a:ea typeface="微软雅黑" panose="020B0503020204020204" pitchFamily="34" charset="-122"/>
                </a:rPr>
                <a:t> τ</a:t>
              </a:r>
              <a:r>
                <a:rPr lang="zh-CN" altLang="en-US" sz="2000" dirty="0">
                  <a:latin typeface="微软雅黑" panose="020B0503020204020204" pitchFamily="34" charset="-122"/>
                  <a:ea typeface="微软雅黑" panose="020B0503020204020204" pitchFamily="34" charset="-122"/>
                </a:rPr>
                <a:t>(A)=(S box(a0), S box(a1), S box(a2), S box(a3))</a:t>
              </a:r>
            </a:p>
          </p:txBody>
        </p:sp>
      </p:grpSp>
      <p:sp>
        <p:nvSpPr>
          <p:cNvPr id="6" name="文本框 5">
            <a:extLst>
              <a:ext uri="{FF2B5EF4-FFF2-40B4-BE49-F238E27FC236}">
                <a16:creationId xmlns:a16="http://schemas.microsoft.com/office/drawing/2014/main" id="{100B8DDE-24C1-6AC0-D913-E3CD604871C8}"/>
              </a:ext>
            </a:extLst>
          </p:cNvPr>
          <p:cNvSpPr txBox="1"/>
          <p:nvPr/>
        </p:nvSpPr>
        <p:spPr>
          <a:xfrm>
            <a:off x="3048000" y="3244334"/>
            <a:ext cx="6096000" cy="369332"/>
          </a:xfrm>
          <a:prstGeom prst="rect">
            <a:avLst/>
          </a:prstGeom>
          <a:noFill/>
        </p:spPr>
        <p:txBody>
          <a:bodyPr wrap="square">
            <a:spAutoFit/>
          </a:bodyPr>
          <a:lstStyle/>
          <a:p>
            <a:r>
              <a:rPr lang="en-US" altLang="zh-CN" dirty="0"/>
              <a:t>S</a:t>
            </a:r>
            <a:r>
              <a:rPr lang="zh-CN" altLang="en-US" dirty="0"/>
              <a:t>盒输出：</a:t>
            </a:r>
            <a:r>
              <a:rPr lang="en-US" altLang="zh-CN" dirty="0"/>
              <a:t>18E992B1</a:t>
            </a:r>
            <a:endParaRPr lang="zh-CN" altLang="en-US" dirty="0"/>
          </a:p>
        </p:txBody>
      </p:sp>
    </p:spTree>
    <p:extLst>
      <p:ext uri="{BB962C8B-B14F-4D97-AF65-F5344CB8AC3E}">
        <p14:creationId xmlns:p14="http://schemas.microsoft.com/office/powerpoint/2010/main" val="187026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5F702-8B73-2E4D-D283-D4FFB30EE0AD}"/>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0EA820A3-CC46-E719-2840-BF2ABB1D93B1}"/>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D3625EEF-8B25-E715-8122-B027C162E03D}"/>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数学工具</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F48A44F1-3307-5EC0-41B3-6E9C214A4496}"/>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01C2B9CC-BCAB-9D4C-BC6C-F0D221D37F1C}"/>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92637DC4-8F72-36E6-C77F-678FB14F873D}"/>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6" name="文本框 5">
            <a:extLst>
              <a:ext uri="{FF2B5EF4-FFF2-40B4-BE49-F238E27FC236}">
                <a16:creationId xmlns:a16="http://schemas.microsoft.com/office/drawing/2014/main" id="{22322927-147B-1FBD-0087-B847A139F036}"/>
              </a:ext>
            </a:extLst>
          </p:cNvPr>
          <p:cNvSpPr txBox="1"/>
          <p:nvPr/>
        </p:nvSpPr>
        <p:spPr>
          <a:xfrm>
            <a:off x="1074823" y="933877"/>
            <a:ext cx="6096000"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S盒的置换规则</a:t>
            </a:r>
          </a:p>
        </p:txBody>
      </p:sp>
      <p:sp>
        <p:nvSpPr>
          <p:cNvPr id="9" name="文本框 8">
            <a:extLst>
              <a:ext uri="{FF2B5EF4-FFF2-40B4-BE49-F238E27FC236}">
                <a16:creationId xmlns:a16="http://schemas.microsoft.com/office/drawing/2014/main" id="{01DCC890-D477-B179-7DC0-E8352B4ED025}"/>
              </a:ext>
            </a:extLst>
          </p:cNvPr>
          <p:cNvSpPr txBox="1"/>
          <p:nvPr/>
        </p:nvSpPr>
        <p:spPr>
          <a:xfrm>
            <a:off x="1259306" y="1412141"/>
            <a:ext cx="8723111"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以输入的高半字节为行号，低半字节为列号，行列交叉点处的数据即为输出。假设输入是05，则输出是e1。</a:t>
            </a:r>
          </a:p>
        </p:txBody>
      </p:sp>
      <p:pic>
        <p:nvPicPr>
          <p:cNvPr id="5" name="图片 4">
            <a:extLst>
              <a:ext uri="{FF2B5EF4-FFF2-40B4-BE49-F238E27FC236}">
                <a16:creationId xmlns:a16="http://schemas.microsoft.com/office/drawing/2014/main" id="{3601A17F-3F51-A026-1EF7-574F75D30879}"/>
              </a:ext>
            </a:extLst>
          </p:cNvPr>
          <p:cNvPicPr>
            <a:picLocks noChangeAspect="1"/>
          </p:cNvPicPr>
          <p:nvPr/>
        </p:nvPicPr>
        <p:blipFill>
          <a:blip r:embed="rId3"/>
          <a:stretch>
            <a:fillRect/>
          </a:stretch>
        </p:blipFill>
        <p:spPr>
          <a:xfrm>
            <a:off x="2347492" y="2058472"/>
            <a:ext cx="7497015" cy="4743566"/>
          </a:xfrm>
          <a:prstGeom prst="rect">
            <a:avLst/>
          </a:prstGeom>
        </p:spPr>
      </p:pic>
      <p:sp>
        <p:nvSpPr>
          <p:cNvPr id="4" name="文本框 3">
            <a:extLst>
              <a:ext uri="{FF2B5EF4-FFF2-40B4-BE49-F238E27FC236}">
                <a16:creationId xmlns:a16="http://schemas.microsoft.com/office/drawing/2014/main" id="{0656EB96-D461-9572-B2EF-EAF0697C402D}"/>
              </a:ext>
            </a:extLst>
          </p:cNvPr>
          <p:cNvSpPr txBox="1"/>
          <p:nvPr/>
        </p:nvSpPr>
        <p:spPr>
          <a:xfrm>
            <a:off x="586386" y="2276460"/>
            <a:ext cx="1761106" cy="954107"/>
          </a:xfrm>
          <a:prstGeom prst="rect">
            <a:avLst/>
          </a:prstGeom>
          <a:noFill/>
        </p:spPr>
        <p:txBody>
          <a:bodyPr wrap="square">
            <a:spAutoFit/>
          </a:bodyPr>
          <a:lstStyle/>
          <a:p>
            <a:r>
              <a:rPr lang="el-GR" altLang="zh-CN" b="1" dirty="0">
                <a:solidFill>
                  <a:srgbClr val="FF0000"/>
                </a:solidFill>
                <a:latin typeface="微软雅黑" panose="020B0503020204020204" pitchFamily="34" charset="-122"/>
                <a:ea typeface="微软雅黑" panose="020B0503020204020204" pitchFamily="34" charset="-122"/>
              </a:rPr>
              <a:t>τ</a:t>
            </a:r>
            <a:r>
              <a:rPr lang="zh-CN" altLang="en-US" dirty="0">
                <a:solidFill>
                  <a:srgbClr val="FF0000"/>
                </a:solidFill>
                <a:latin typeface="微软雅黑" panose="020B0503020204020204" pitchFamily="34" charset="-122"/>
                <a:ea typeface="微软雅黑" panose="020B0503020204020204" pitchFamily="34" charset="-122"/>
              </a:rPr>
              <a:t>变换输入输出</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A = F002C39E</a:t>
            </a:r>
          </a:p>
          <a:p>
            <a:r>
              <a:rPr lang="en-US" altLang="zh-CN" dirty="0">
                <a:solidFill>
                  <a:srgbClr val="FF0000"/>
                </a:solidFill>
                <a:latin typeface="微软雅黑" panose="020B0503020204020204" pitchFamily="34" charset="-122"/>
                <a:ea typeface="微软雅黑" panose="020B0503020204020204" pitchFamily="34" charset="-122"/>
              </a:rPr>
              <a:t>B = 18E992B1</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93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9A6-D3F4-0A26-A053-485392B4364B}"/>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EC8534A3-C612-EDFE-92F1-7C2C97D2F9AE}"/>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2D2818F0-8586-49CA-EBD6-49BD4FA9465D}"/>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数学工具</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3B300A75-DB9A-DCA4-106D-FB9FA9659B25}"/>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ADC89E1F-C985-A070-2923-136B25F48157}"/>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47EF4622-479B-31A1-8807-AD479EF06D5C}"/>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5" name="图片 4">
            <a:extLst>
              <a:ext uri="{FF2B5EF4-FFF2-40B4-BE49-F238E27FC236}">
                <a16:creationId xmlns:a16="http://schemas.microsoft.com/office/drawing/2014/main" id="{B80473E0-4470-FE62-3021-4913401FAA75}"/>
              </a:ext>
            </a:extLst>
          </p:cNvPr>
          <p:cNvPicPr>
            <a:picLocks noChangeAspect="1"/>
          </p:cNvPicPr>
          <p:nvPr/>
        </p:nvPicPr>
        <p:blipFill>
          <a:blip r:embed="rId3"/>
          <a:stretch>
            <a:fillRect/>
          </a:stretch>
        </p:blipFill>
        <p:spPr>
          <a:xfrm>
            <a:off x="5159336" y="3045381"/>
            <a:ext cx="6308185" cy="3307760"/>
          </a:xfrm>
          <a:prstGeom prst="rect">
            <a:avLst/>
          </a:prstGeom>
        </p:spPr>
      </p:pic>
      <p:pic>
        <p:nvPicPr>
          <p:cNvPr id="4" name="图片 3">
            <a:extLst>
              <a:ext uri="{FF2B5EF4-FFF2-40B4-BE49-F238E27FC236}">
                <a16:creationId xmlns:a16="http://schemas.microsoft.com/office/drawing/2014/main" id="{1E6E1558-F94B-CE1B-CBD5-A34269FD2EA6}"/>
              </a:ext>
            </a:extLst>
          </p:cNvPr>
          <p:cNvPicPr>
            <a:picLocks noChangeAspect="1"/>
          </p:cNvPicPr>
          <p:nvPr/>
        </p:nvPicPr>
        <p:blipFill>
          <a:blip r:embed="rId4"/>
          <a:stretch>
            <a:fillRect/>
          </a:stretch>
        </p:blipFill>
        <p:spPr>
          <a:xfrm>
            <a:off x="849985" y="1112094"/>
            <a:ext cx="3400425" cy="3448050"/>
          </a:xfrm>
          <a:prstGeom prst="rect">
            <a:avLst/>
          </a:prstGeom>
        </p:spPr>
      </p:pic>
      <p:pic>
        <p:nvPicPr>
          <p:cNvPr id="8" name="图片 7">
            <a:extLst>
              <a:ext uri="{FF2B5EF4-FFF2-40B4-BE49-F238E27FC236}">
                <a16:creationId xmlns:a16="http://schemas.microsoft.com/office/drawing/2014/main" id="{4B271836-E1D1-1C2A-30E8-B2BAFE5F07DE}"/>
              </a:ext>
            </a:extLst>
          </p:cNvPr>
          <p:cNvPicPr>
            <a:picLocks noChangeAspect="1"/>
          </p:cNvPicPr>
          <p:nvPr/>
        </p:nvPicPr>
        <p:blipFill>
          <a:blip r:embed="rId5"/>
          <a:stretch>
            <a:fillRect/>
          </a:stretch>
        </p:blipFill>
        <p:spPr>
          <a:xfrm>
            <a:off x="602334" y="4523689"/>
            <a:ext cx="3895725" cy="1143000"/>
          </a:xfrm>
          <a:prstGeom prst="rect">
            <a:avLst/>
          </a:prstGeom>
        </p:spPr>
      </p:pic>
      <p:pic>
        <p:nvPicPr>
          <p:cNvPr id="10" name="图片 9">
            <a:extLst>
              <a:ext uri="{FF2B5EF4-FFF2-40B4-BE49-F238E27FC236}">
                <a16:creationId xmlns:a16="http://schemas.microsoft.com/office/drawing/2014/main" id="{B97C2A9A-9383-BEA3-3DE6-FFE8FADC6CE9}"/>
              </a:ext>
            </a:extLst>
          </p:cNvPr>
          <p:cNvPicPr>
            <a:picLocks noChangeAspect="1"/>
          </p:cNvPicPr>
          <p:nvPr/>
        </p:nvPicPr>
        <p:blipFill>
          <a:blip r:embed="rId6"/>
          <a:stretch>
            <a:fillRect/>
          </a:stretch>
        </p:blipFill>
        <p:spPr>
          <a:xfrm>
            <a:off x="6922091" y="5859205"/>
            <a:ext cx="4324289" cy="690735"/>
          </a:xfrm>
          <a:prstGeom prst="rect">
            <a:avLst/>
          </a:prstGeom>
        </p:spPr>
      </p:pic>
      <p:sp>
        <p:nvSpPr>
          <p:cNvPr id="12" name="文本框 11">
            <a:extLst>
              <a:ext uri="{FF2B5EF4-FFF2-40B4-BE49-F238E27FC236}">
                <a16:creationId xmlns:a16="http://schemas.microsoft.com/office/drawing/2014/main" id="{18CED732-EAB4-E75B-50FA-AD9814605217}"/>
              </a:ext>
            </a:extLst>
          </p:cNvPr>
          <p:cNvSpPr txBox="1"/>
          <p:nvPr/>
        </p:nvSpPr>
        <p:spPr>
          <a:xfrm>
            <a:off x="6381926" y="4728696"/>
            <a:ext cx="681790" cy="369332"/>
          </a:xfrm>
          <a:prstGeom prst="rect">
            <a:avLst/>
          </a:prstGeom>
          <a:noFill/>
        </p:spPr>
        <p:txBody>
          <a:bodyPr wrap="square">
            <a:spAutoFit/>
          </a:bodyPr>
          <a:lstStyle/>
          <a:p>
            <a:r>
              <a:rPr lang="el-GR" altLang="zh-CN" sz="1800" dirty="0">
                <a:latin typeface="微软雅黑" panose="020B0503020204020204" pitchFamily="34" charset="-122"/>
                <a:ea typeface="微软雅黑" panose="020B0503020204020204" pitchFamily="34" charset="-122"/>
              </a:rPr>
              <a:t>τ</a:t>
            </a:r>
            <a:r>
              <a:rPr lang="zh-CN" altLang="en-US" sz="1800" dirty="0">
                <a:latin typeface="微软雅黑" panose="020B0503020204020204" pitchFamily="34" charset="-122"/>
                <a:ea typeface="微软雅黑" panose="020B0503020204020204" pitchFamily="34" charset="-122"/>
              </a:rPr>
              <a:t>(A）</a:t>
            </a:r>
            <a:endParaRPr lang="zh-CN" altLang="en-US" dirty="0"/>
          </a:p>
        </p:txBody>
      </p:sp>
      <p:pic>
        <p:nvPicPr>
          <p:cNvPr id="14" name="图片 13">
            <a:extLst>
              <a:ext uri="{FF2B5EF4-FFF2-40B4-BE49-F238E27FC236}">
                <a16:creationId xmlns:a16="http://schemas.microsoft.com/office/drawing/2014/main" id="{C17E353D-1E8B-7B13-CA8F-25E8CF449288}"/>
              </a:ext>
            </a:extLst>
          </p:cNvPr>
          <p:cNvPicPr>
            <a:picLocks noChangeAspect="1"/>
          </p:cNvPicPr>
          <p:nvPr/>
        </p:nvPicPr>
        <p:blipFill>
          <a:blip r:embed="rId7"/>
          <a:stretch>
            <a:fillRect/>
          </a:stretch>
        </p:blipFill>
        <p:spPr>
          <a:xfrm>
            <a:off x="7923973" y="3035865"/>
            <a:ext cx="1905000" cy="676275"/>
          </a:xfrm>
          <a:prstGeom prst="rect">
            <a:avLst/>
          </a:prstGeom>
        </p:spPr>
      </p:pic>
      <p:sp>
        <p:nvSpPr>
          <p:cNvPr id="7" name="文本框 6">
            <a:extLst>
              <a:ext uri="{FF2B5EF4-FFF2-40B4-BE49-F238E27FC236}">
                <a16:creationId xmlns:a16="http://schemas.microsoft.com/office/drawing/2014/main" id="{D52E05DE-1551-2C99-94E2-E3DC2B1AD65E}"/>
              </a:ext>
            </a:extLst>
          </p:cNvPr>
          <p:cNvSpPr txBox="1"/>
          <p:nvPr/>
        </p:nvSpPr>
        <p:spPr>
          <a:xfrm>
            <a:off x="5448200" y="1774162"/>
            <a:ext cx="1867451" cy="1477328"/>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变换输入：</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X = F002C39E</a:t>
            </a:r>
          </a:p>
          <a:p>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变换输出：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X  = 26D9962</a:t>
            </a:r>
          </a:p>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4EA078B-705B-6D7D-B029-28E7DC78CE26}"/>
              </a:ext>
            </a:extLst>
          </p:cNvPr>
          <p:cNvSpPr txBox="1"/>
          <p:nvPr/>
        </p:nvSpPr>
        <p:spPr>
          <a:xfrm>
            <a:off x="5426288" y="262827"/>
            <a:ext cx="2375647" cy="1477328"/>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X0 = 01234567</a:t>
            </a:r>
          </a:p>
          <a:p>
            <a:r>
              <a:rPr lang="en-US" altLang="zh-CN" dirty="0">
                <a:latin typeface="微软雅黑" panose="020B0503020204020204" pitchFamily="34" charset="-122"/>
                <a:ea typeface="微软雅黑" panose="020B0503020204020204" pitchFamily="34" charset="-122"/>
              </a:rPr>
              <a:t>X1 = 89ABCDEF</a:t>
            </a:r>
          </a:p>
          <a:p>
            <a:r>
              <a:rPr lang="en-US" altLang="zh-CN" dirty="0">
                <a:latin typeface="微软雅黑" panose="020B0503020204020204" pitchFamily="34" charset="-122"/>
                <a:ea typeface="微软雅黑" panose="020B0503020204020204" pitchFamily="34" charset="-122"/>
              </a:rPr>
              <a:t>X2 = FEDCBA98</a:t>
            </a:r>
          </a:p>
          <a:p>
            <a:r>
              <a:rPr lang="en-US" altLang="zh-CN" dirty="0">
                <a:latin typeface="微软雅黑" panose="020B0503020204020204" pitchFamily="34" charset="-122"/>
                <a:ea typeface="微软雅黑" panose="020B0503020204020204" pitchFamily="34" charset="-122"/>
              </a:rPr>
              <a:t>X3 = 76543210</a:t>
            </a:r>
          </a:p>
          <a:p>
            <a:r>
              <a:rPr lang="en-US" altLang="zh-CN" dirty="0">
                <a:latin typeface="微软雅黑" panose="020B0503020204020204" pitchFamily="34" charset="-122"/>
                <a:ea typeface="微软雅黑" panose="020B0503020204020204" pitchFamily="34" charset="-122"/>
              </a:rPr>
              <a:t>rk0= F12186F9</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A8AE075-754C-B6AE-B2B9-F26CA48760C9}"/>
              </a:ext>
            </a:extLst>
          </p:cNvPr>
          <p:cNvSpPr txBox="1"/>
          <p:nvPr/>
        </p:nvSpPr>
        <p:spPr>
          <a:xfrm>
            <a:off x="7640570" y="228820"/>
            <a:ext cx="1761106" cy="954107"/>
          </a:xfrm>
          <a:prstGeom prst="rect">
            <a:avLst/>
          </a:prstGeom>
          <a:noFill/>
        </p:spPr>
        <p:txBody>
          <a:bodyPr wrap="square">
            <a:spAutoFit/>
          </a:bodyPr>
          <a:lstStyle/>
          <a:p>
            <a:r>
              <a:rPr lang="el-GR" altLang="zh-CN" b="1" dirty="0">
                <a:latin typeface="微软雅黑" panose="020B0503020204020204" pitchFamily="34" charset="-122"/>
                <a:ea typeface="微软雅黑" panose="020B0503020204020204" pitchFamily="34" charset="-122"/>
              </a:rPr>
              <a:t>τ</a:t>
            </a:r>
            <a:r>
              <a:rPr lang="zh-CN" altLang="en-US" dirty="0">
                <a:latin typeface="微软雅黑" panose="020B0503020204020204" pitchFamily="34" charset="-122"/>
                <a:ea typeface="微软雅黑" panose="020B0503020204020204" pitchFamily="34" charset="-122"/>
              </a:rPr>
              <a:t>变换输入输出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 = F002C39E</a:t>
            </a:r>
          </a:p>
          <a:p>
            <a:r>
              <a:rPr lang="en-US" altLang="zh-CN" dirty="0">
                <a:latin typeface="微软雅黑" panose="020B0503020204020204" pitchFamily="34" charset="-122"/>
                <a:ea typeface="微软雅黑" panose="020B0503020204020204" pitchFamily="34" charset="-122"/>
              </a:rPr>
              <a:t>B = 18E992B1</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3305C9-2A5C-761E-ACC8-E6BD94ED3037}"/>
              </a:ext>
            </a:extLst>
          </p:cNvPr>
          <p:cNvSpPr txBox="1"/>
          <p:nvPr/>
        </p:nvSpPr>
        <p:spPr>
          <a:xfrm>
            <a:off x="9529933" y="262827"/>
            <a:ext cx="2669116" cy="2308324"/>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变换输入输出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            = 18E992B1</a:t>
            </a:r>
          </a:p>
          <a:p>
            <a:r>
              <a:rPr lang="en-US" altLang="zh-CN" dirty="0">
                <a:latin typeface="微软雅黑" panose="020B0503020204020204" pitchFamily="34" charset="-122"/>
                <a:ea typeface="微软雅黑" panose="020B0503020204020204" pitchFamily="34" charset="-122"/>
              </a:rPr>
              <a:t>B&lt;&lt;&lt;2   = 63A64AC4</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B&lt;&lt;&lt;10 = A64AC463</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B&lt;&lt;&lt;18 = 4AC463A6</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B&lt;&lt;&lt;24 = B118E992</a:t>
            </a:r>
          </a:p>
          <a:p>
            <a:r>
              <a:rPr lang="en-US" altLang="zh-CN" dirty="0">
                <a:latin typeface="微软雅黑" panose="020B0503020204020204" pitchFamily="34" charset="-122"/>
                <a:ea typeface="微软雅黑" panose="020B0503020204020204" pitchFamily="34" charset="-122"/>
              </a:rPr>
              <a:t>C            = 26D9962</a:t>
            </a:r>
            <a:endParaRPr lang="zh-CN" altLang="en-US" dirty="0">
              <a:latin typeface="微软雅黑" panose="020B0503020204020204" pitchFamily="34" charset="-122"/>
              <a:ea typeface="微软雅黑" panose="020B0503020204020204" pitchFamily="34" charset="-122"/>
            </a:endParaRPr>
          </a:p>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073C27C6-C336-7034-9397-A19CDBF7BECB}"/>
              </a:ext>
            </a:extLst>
          </p:cNvPr>
          <p:cNvSpPr txBox="1"/>
          <p:nvPr/>
        </p:nvSpPr>
        <p:spPr>
          <a:xfrm>
            <a:off x="7604515" y="2259688"/>
            <a:ext cx="2087222" cy="923330"/>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X0 = 01234567</a:t>
            </a:r>
          </a:p>
          <a:p>
            <a:r>
              <a:rPr lang="en-US" altLang="zh-CN" dirty="0">
                <a:solidFill>
                  <a:srgbClr val="FF0000"/>
                </a:solidFill>
                <a:latin typeface="微软雅黑" panose="020B0503020204020204" pitchFamily="34" charset="-122"/>
                <a:ea typeface="微软雅黑" panose="020B0503020204020204" pitchFamily="34" charset="-122"/>
              </a:rPr>
              <a:t>X4 = 27FAD345</a:t>
            </a:r>
          </a:p>
          <a:p>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871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6FD19-1CB5-62B6-A2D9-A64AA3476A16}"/>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403EBD3B-072A-DEE6-6919-E4C3DAD7DBBF}"/>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0CD2AD2A-650E-FCD0-F4F0-B643AA680DF6}"/>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解密算法</a:t>
              </a:r>
            </a:p>
          </p:txBody>
        </p:sp>
        <p:grpSp>
          <p:nvGrpSpPr>
            <p:cNvPr id="18" name="组合 17">
              <a:extLst>
                <a:ext uri="{FF2B5EF4-FFF2-40B4-BE49-F238E27FC236}">
                  <a16:creationId xmlns:a16="http://schemas.microsoft.com/office/drawing/2014/main" id="{548C7190-7AFE-F60E-6920-C923FC453028}"/>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2344FE94-BDA7-762D-BA98-52E92AEAB650}"/>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2DAC54D6-1C96-6459-274C-1A4AEE1DEAFA}"/>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5" name="图片 4">
            <a:extLst>
              <a:ext uri="{FF2B5EF4-FFF2-40B4-BE49-F238E27FC236}">
                <a16:creationId xmlns:a16="http://schemas.microsoft.com/office/drawing/2014/main" id="{15E12A00-75AA-3D90-301D-35178F5555BE}"/>
              </a:ext>
            </a:extLst>
          </p:cNvPr>
          <p:cNvPicPr>
            <a:picLocks noChangeAspect="1"/>
          </p:cNvPicPr>
          <p:nvPr/>
        </p:nvPicPr>
        <p:blipFill>
          <a:blip r:embed="rId3"/>
          <a:stretch>
            <a:fillRect/>
          </a:stretch>
        </p:blipFill>
        <p:spPr>
          <a:xfrm>
            <a:off x="402496" y="1904918"/>
            <a:ext cx="7359645" cy="3398525"/>
          </a:xfrm>
          <a:prstGeom prst="rect">
            <a:avLst/>
          </a:prstGeom>
        </p:spPr>
      </p:pic>
      <p:pic>
        <p:nvPicPr>
          <p:cNvPr id="8" name="图片 7">
            <a:extLst>
              <a:ext uri="{FF2B5EF4-FFF2-40B4-BE49-F238E27FC236}">
                <a16:creationId xmlns:a16="http://schemas.microsoft.com/office/drawing/2014/main" id="{84373D05-BAFA-F11D-A8F6-4681B25D610C}"/>
              </a:ext>
            </a:extLst>
          </p:cNvPr>
          <p:cNvPicPr>
            <a:picLocks noChangeAspect="1"/>
          </p:cNvPicPr>
          <p:nvPr/>
        </p:nvPicPr>
        <p:blipFill>
          <a:blip r:embed="rId4"/>
          <a:stretch>
            <a:fillRect/>
          </a:stretch>
        </p:blipFill>
        <p:spPr>
          <a:xfrm>
            <a:off x="8177091" y="908230"/>
            <a:ext cx="2974009" cy="5391902"/>
          </a:xfrm>
          <a:prstGeom prst="rect">
            <a:avLst/>
          </a:prstGeom>
        </p:spPr>
      </p:pic>
    </p:spTree>
    <p:extLst>
      <p:ext uri="{BB962C8B-B14F-4D97-AF65-F5344CB8AC3E}">
        <p14:creationId xmlns:p14="http://schemas.microsoft.com/office/powerpoint/2010/main" val="2232648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22E9F-910D-D2D7-7D19-5CB332AB2F13}"/>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6C1F6749-062C-D108-E4D8-E4D7AFC60356}"/>
              </a:ext>
            </a:extLst>
          </p:cNvPr>
          <p:cNvGrpSpPr/>
          <p:nvPr/>
        </p:nvGrpSpPr>
        <p:grpSpPr>
          <a:xfrm>
            <a:off x="276397" y="240631"/>
            <a:ext cx="3135392" cy="523220"/>
            <a:chOff x="276397" y="240631"/>
            <a:chExt cx="3135392" cy="523220"/>
          </a:xfrm>
        </p:grpSpPr>
        <p:sp>
          <p:nvSpPr>
            <p:cNvPr id="44" name="文本框 20">
              <a:extLst>
                <a:ext uri="{FF2B5EF4-FFF2-40B4-BE49-F238E27FC236}">
                  <a16:creationId xmlns:a16="http://schemas.microsoft.com/office/drawing/2014/main" id="{A8303C3F-9DD9-3837-3965-A7750A5B6DD2}"/>
                </a:ext>
              </a:extLst>
            </p:cNvPr>
            <p:cNvSpPr txBox="1">
              <a:spLocks noChangeArrowheads="1"/>
            </p:cNvSpPr>
            <p:nvPr/>
          </p:nvSpPr>
          <p:spPr bwMode="auto">
            <a:xfrm>
              <a:off x="644410"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密钥扩展算法</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0B0E0625-6CD8-FC7B-C120-D08FF4B24154}"/>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198D2A0B-2F42-C8E6-17FF-D41FD6EC0509}"/>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3CAD5D4A-06F0-9B83-DC14-2A56BBBCE860}"/>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3" name="图片 2">
            <a:extLst>
              <a:ext uri="{FF2B5EF4-FFF2-40B4-BE49-F238E27FC236}">
                <a16:creationId xmlns:a16="http://schemas.microsoft.com/office/drawing/2014/main" id="{0170434C-C74D-BA63-2735-1398F3FF8B71}"/>
              </a:ext>
            </a:extLst>
          </p:cNvPr>
          <p:cNvPicPr>
            <a:picLocks noChangeAspect="1"/>
          </p:cNvPicPr>
          <p:nvPr/>
        </p:nvPicPr>
        <p:blipFill>
          <a:blip r:embed="rId3"/>
          <a:stretch>
            <a:fillRect/>
          </a:stretch>
        </p:blipFill>
        <p:spPr>
          <a:xfrm>
            <a:off x="1010401" y="948193"/>
            <a:ext cx="4267451" cy="2368513"/>
          </a:xfrm>
          <a:prstGeom prst="rect">
            <a:avLst/>
          </a:prstGeom>
        </p:spPr>
      </p:pic>
      <p:grpSp>
        <p:nvGrpSpPr>
          <p:cNvPr id="14" name="组合 13">
            <a:extLst>
              <a:ext uri="{FF2B5EF4-FFF2-40B4-BE49-F238E27FC236}">
                <a16:creationId xmlns:a16="http://schemas.microsoft.com/office/drawing/2014/main" id="{44486E9B-FAB4-4763-4819-B4D571E67EB2}"/>
              </a:ext>
            </a:extLst>
          </p:cNvPr>
          <p:cNvGrpSpPr/>
          <p:nvPr/>
        </p:nvGrpSpPr>
        <p:grpSpPr>
          <a:xfrm>
            <a:off x="1010401" y="3316706"/>
            <a:ext cx="7934556" cy="3397578"/>
            <a:chOff x="1010401" y="3429000"/>
            <a:chExt cx="7934556" cy="3397578"/>
          </a:xfrm>
        </p:grpSpPr>
        <p:pic>
          <p:nvPicPr>
            <p:cNvPr id="10" name="图片 9">
              <a:extLst>
                <a:ext uri="{FF2B5EF4-FFF2-40B4-BE49-F238E27FC236}">
                  <a16:creationId xmlns:a16="http://schemas.microsoft.com/office/drawing/2014/main" id="{4D74A3AE-5DA3-27F5-B13D-5895F2EDE196}"/>
                </a:ext>
              </a:extLst>
            </p:cNvPr>
            <p:cNvPicPr>
              <a:picLocks noChangeAspect="1"/>
            </p:cNvPicPr>
            <p:nvPr/>
          </p:nvPicPr>
          <p:blipFill>
            <a:blip r:embed="rId4"/>
            <a:stretch>
              <a:fillRect/>
            </a:stretch>
          </p:blipFill>
          <p:spPr>
            <a:xfrm>
              <a:off x="1010401" y="3429000"/>
              <a:ext cx="7934556" cy="3397578"/>
            </a:xfrm>
            <a:prstGeom prst="rect">
              <a:avLst/>
            </a:prstGeom>
          </p:spPr>
        </p:pic>
        <p:pic>
          <p:nvPicPr>
            <p:cNvPr id="13" name="图片 12">
              <a:extLst>
                <a:ext uri="{FF2B5EF4-FFF2-40B4-BE49-F238E27FC236}">
                  <a16:creationId xmlns:a16="http://schemas.microsoft.com/office/drawing/2014/main" id="{A0B59A2E-FE34-AB22-232B-4C3F9A79CC4E}"/>
                </a:ext>
              </a:extLst>
            </p:cNvPr>
            <p:cNvPicPr>
              <a:picLocks noChangeAspect="1"/>
            </p:cNvPicPr>
            <p:nvPr/>
          </p:nvPicPr>
          <p:blipFill>
            <a:blip r:embed="rId5"/>
            <a:srcRect l="-4063" r="13940"/>
            <a:stretch>
              <a:fillRect/>
            </a:stretch>
          </p:blipFill>
          <p:spPr>
            <a:xfrm>
              <a:off x="1600479" y="5786677"/>
              <a:ext cx="294996" cy="335718"/>
            </a:xfrm>
            <a:prstGeom prst="rect">
              <a:avLst/>
            </a:prstGeom>
          </p:spPr>
        </p:pic>
      </p:grpSp>
      <p:pic>
        <p:nvPicPr>
          <p:cNvPr id="6" name="图片 5">
            <a:extLst>
              <a:ext uri="{FF2B5EF4-FFF2-40B4-BE49-F238E27FC236}">
                <a16:creationId xmlns:a16="http://schemas.microsoft.com/office/drawing/2014/main" id="{BE0EF846-DF4E-E007-5429-F707D536D8DF}"/>
              </a:ext>
            </a:extLst>
          </p:cNvPr>
          <p:cNvPicPr>
            <a:picLocks noChangeAspect="1"/>
          </p:cNvPicPr>
          <p:nvPr/>
        </p:nvPicPr>
        <p:blipFill>
          <a:blip r:embed="rId6"/>
          <a:stretch>
            <a:fillRect/>
          </a:stretch>
        </p:blipFill>
        <p:spPr>
          <a:xfrm>
            <a:off x="6096000" y="1352762"/>
            <a:ext cx="4657724" cy="2386012"/>
          </a:xfrm>
          <a:prstGeom prst="rect">
            <a:avLst/>
          </a:prstGeom>
        </p:spPr>
      </p:pic>
      <p:grpSp>
        <p:nvGrpSpPr>
          <p:cNvPr id="16" name="组合 15">
            <a:extLst>
              <a:ext uri="{FF2B5EF4-FFF2-40B4-BE49-F238E27FC236}">
                <a16:creationId xmlns:a16="http://schemas.microsoft.com/office/drawing/2014/main" id="{DA77A249-A25B-72DB-C7B6-EF9DADE95DCC}"/>
              </a:ext>
            </a:extLst>
          </p:cNvPr>
          <p:cNvGrpSpPr/>
          <p:nvPr/>
        </p:nvGrpSpPr>
        <p:grpSpPr>
          <a:xfrm>
            <a:off x="5996029" y="921044"/>
            <a:ext cx="2669471" cy="369332"/>
            <a:chOff x="5996029" y="1033338"/>
            <a:chExt cx="2669471" cy="369332"/>
          </a:xfrm>
        </p:grpSpPr>
        <p:pic>
          <p:nvPicPr>
            <p:cNvPr id="8" name="图片 7">
              <a:extLst>
                <a:ext uri="{FF2B5EF4-FFF2-40B4-BE49-F238E27FC236}">
                  <a16:creationId xmlns:a16="http://schemas.microsoft.com/office/drawing/2014/main" id="{FDA54AEC-9A0E-38A4-E3D0-B30FC0E84419}"/>
                </a:ext>
              </a:extLst>
            </p:cNvPr>
            <p:cNvPicPr>
              <a:picLocks noChangeAspect="1"/>
            </p:cNvPicPr>
            <p:nvPr/>
          </p:nvPicPr>
          <p:blipFill>
            <a:blip r:embed="rId7"/>
            <a:srcRect b="32581"/>
            <a:stretch>
              <a:fillRect/>
            </a:stretch>
          </p:blipFill>
          <p:spPr>
            <a:xfrm>
              <a:off x="6266957" y="1060487"/>
              <a:ext cx="2398543" cy="314922"/>
            </a:xfrm>
            <a:prstGeom prst="rect">
              <a:avLst/>
            </a:prstGeom>
          </p:spPr>
        </p:pic>
        <p:sp>
          <p:nvSpPr>
            <p:cNvPr id="15" name="文本框 14">
              <a:extLst>
                <a:ext uri="{FF2B5EF4-FFF2-40B4-BE49-F238E27FC236}">
                  <a16:creationId xmlns:a16="http://schemas.microsoft.com/office/drawing/2014/main" id="{919EC3C6-6F42-72FA-6A29-06AC4B455E8C}"/>
                </a:ext>
              </a:extLst>
            </p:cNvPr>
            <p:cNvSpPr txBox="1"/>
            <p:nvPr/>
          </p:nvSpPr>
          <p:spPr>
            <a:xfrm>
              <a:off x="5996029" y="1033338"/>
              <a:ext cx="61762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②</a:t>
              </a:r>
            </a:p>
          </p:txBody>
        </p:sp>
      </p:grpSp>
    </p:spTree>
    <p:extLst>
      <p:ext uri="{BB962C8B-B14F-4D97-AF65-F5344CB8AC3E}">
        <p14:creationId xmlns:p14="http://schemas.microsoft.com/office/powerpoint/2010/main" val="366276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9064B-A9E9-10A0-F1EA-EBA7F7E51143}"/>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EBED6C9E-4677-5DFB-56C8-4594DB76A374}"/>
              </a:ext>
            </a:extLst>
          </p:cNvPr>
          <p:cNvGrpSpPr/>
          <p:nvPr/>
        </p:nvGrpSpPr>
        <p:grpSpPr>
          <a:xfrm>
            <a:off x="276397" y="240631"/>
            <a:ext cx="3135392" cy="523220"/>
            <a:chOff x="276397" y="240631"/>
            <a:chExt cx="3135392" cy="523220"/>
          </a:xfrm>
        </p:grpSpPr>
        <p:sp>
          <p:nvSpPr>
            <p:cNvPr id="44" name="文本框 20">
              <a:extLst>
                <a:ext uri="{FF2B5EF4-FFF2-40B4-BE49-F238E27FC236}">
                  <a16:creationId xmlns:a16="http://schemas.microsoft.com/office/drawing/2014/main" id="{7BD14573-50D7-844A-69E1-71290DBD0333}"/>
                </a:ext>
              </a:extLst>
            </p:cNvPr>
            <p:cNvSpPr txBox="1">
              <a:spLocks noChangeArrowheads="1"/>
            </p:cNvSpPr>
            <p:nvPr/>
          </p:nvSpPr>
          <p:spPr bwMode="auto">
            <a:xfrm>
              <a:off x="644410"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密钥扩展算法</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DE21D805-442F-DB2F-9DCD-2BA37FA038C8}"/>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37197E3E-6035-F6F7-2AA4-64376085EF67}"/>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CDE590FA-7447-623F-5801-83C6F0C09A28}"/>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3" name="图片 2">
            <a:extLst>
              <a:ext uri="{FF2B5EF4-FFF2-40B4-BE49-F238E27FC236}">
                <a16:creationId xmlns:a16="http://schemas.microsoft.com/office/drawing/2014/main" id="{38D91CF7-9BE5-6C2E-D5DE-BD017F60BDA9}"/>
              </a:ext>
            </a:extLst>
          </p:cNvPr>
          <p:cNvPicPr>
            <a:picLocks noChangeAspect="1"/>
          </p:cNvPicPr>
          <p:nvPr/>
        </p:nvPicPr>
        <p:blipFill>
          <a:blip r:embed="rId3"/>
          <a:stretch>
            <a:fillRect/>
          </a:stretch>
        </p:blipFill>
        <p:spPr>
          <a:xfrm>
            <a:off x="1010401" y="948193"/>
            <a:ext cx="4267451" cy="2368513"/>
          </a:xfrm>
          <a:prstGeom prst="rect">
            <a:avLst/>
          </a:prstGeom>
        </p:spPr>
      </p:pic>
      <p:grpSp>
        <p:nvGrpSpPr>
          <p:cNvPr id="14" name="组合 13">
            <a:extLst>
              <a:ext uri="{FF2B5EF4-FFF2-40B4-BE49-F238E27FC236}">
                <a16:creationId xmlns:a16="http://schemas.microsoft.com/office/drawing/2014/main" id="{A553E207-A7B3-592B-1AA5-747BD34C5C92}"/>
              </a:ext>
            </a:extLst>
          </p:cNvPr>
          <p:cNvGrpSpPr/>
          <p:nvPr/>
        </p:nvGrpSpPr>
        <p:grpSpPr>
          <a:xfrm>
            <a:off x="1010401" y="3316706"/>
            <a:ext cx="7934556" cy="3397578"/>
            <a:chOff x="1010401" y="3429000"/>
            <a:chExt cx="7934556" cy="3397578"/>
          </a:xfrm>
        </p:grpSpPr>
        <p:pic>
          <p:nvPicPr>
            <p:cNvPr id="10" name="图片 9">
              <a:extLst>
                <a:ext uri="{FF2B5EF4-FFF2-40B4-BE49-F238E27FC236}">
                  <a16:creationId xmlns:a16="http://schemas.microsoft.com/office/drawing/2014/main" id="{D4EA1149-4F3F-2578-1A96-40DF5A4A4160}"/>
                </a:ext>
              </a:extLst>
            </p:cNvPr>
            <p:cNvPicPr>
              <a:picLocks noChangeAspect="1"/>
            </p:cNvPicPr>
            <p:nvPr/>
          </p:nvPicPr>
          <p:blipFill>
            <a:blip r:embed="rId4"/>
            <a:stretch>
              <a:fillRect/>
            </a:stretch>
          </p:blipFill>
          <p:spPr>
            <a:xfrm>
              <a:off x="1010401" y="3429000"/>
              <a:ext cx="7934556" cy="3397578"/>
            </a:xfrm>
            <a:prstGeom prst="rect">
              <a:avLst/>
            </a:prstGeom>
          </p:spPr>
        </p:pic>
        <p:pic>
          <p:nvPicPr>
            <p:cNvPr id="13" name="图片 12">
              <a:extLst>
                <a:ext uri="{FF2B5EF4-FFF2-40B4-BE49-F238E27FC236}">
                  <a16:creationId xmlns:a16="http://schemas.microsoft.com/office/drawing/2014/main" id="{C0B4A298-7950-D136-156B-D006A7C3E27D}"/>
                </a:ext>
              </a:extLst>
            </p:cNvPr>
            <p:cNvPicPr>
              <a:picLocks noChangeAspect="1"/>
            </p:cNvPicPr>
            <p:nvPr/>
          </p:nvPicPr>
          <p:blipFill>
            <a:blip r:embed="rId5"/>
            <a:srcRect l="-4063" r="13940"/>
            <a:stretch>
              <a:fillRect/>
            </a:stretch>
          </p:blipFill>
          <p:spPr>
            <a:xfrm>
              <a:off x="1600479" y="5786677"/>
              <a:ext cx="294996" cy="335718"/>
            </a:xfrm>
            <a:prstGeom prst="rect">
              <a:avLst/>
            </a:prstGeom>
          </p:spPr>
        </p:pic>
      </p:grpSp>
      <p:pic>
        <p:nvPicPr>
          <p:cNvPr id="6" name="图片 5">
            <a:extLst>
              <a:ext uri="{FF2B5EF4-FFF2-40B4-BE49-F238E27FC236}">
                <a16:creationId xmlns:a16="http://schemas.microsoft.com/office/drawing/2014/main" id="{4A0CEE64-3C2B-A55C-1BED-5C47E8E3B99A}"/>
              </a:ext>
            </a:extLst>
          </p:cNvPr>
          <p:cNvPicPr>
            <a:picLocks noChangeAspect="1"/>
          </p:cNvPicPr>
          <p:nvPr/>
        </p:nvPicPr>
        <p:blipFill>
          <a:blip r:embed="rId6"/>
          <a:stretch>
            <a:fillRect/>
          </a:stretch>
        </p:blipFill>
        <p:spPr>
          <a:xfrm>
            <a:off x="6096000" y="1352762"/>
            <a:ext cx="4657724" cy="2386012"/>
          </a:xfrm>
          <a:prstGeom prst="rect">
            <a:avLst/>
          </a:prstGeom>
        </p:spPr>
      </p:pic>
      <p:grpSp>
        <p:nvGrpSpPr>
          <p:cNvPr id="16" name="组合 15">
            <a:extLst>
              <a:ext uri="{FF2B5EF4-FFF2-40B4-BE49-F238E27FC236}">
                <a16:creationId xmlns:a16="http://schemas.microsoft.com/office/drawing/2014/main" id="{BB527DF3-239F-EBE2-7CED-C3C952B60BBC}"/>
              </a:ext>
            </a:extLst>
          </p:cNvPr>
          <p:cNvGrpSpPr/>
          <p:nvPr/>
        </p:nvGrpSpPr>
        <p:grpSpPr>
          <a:xfrm>
            <a:off x="5996029" y="921044"/>
            <a:ext cx="2669471" cy="369332"/>
            <a:chOff x="5996029" y="1033338"/>
            <a:chExt cx="2669471" cy="369332"/>
          </a:xfrm>
        </p:grpSpPr>
        <p:pic>
          <p:nvPicPr>
            <p:cNvPr id="8" name="图片 7">
              <a:extLst>
                <a:ext uri="{FF2B5EF4-FFF2-40B4-BE49-F238E27FC236}">
                  <a16:creationId xmlns:a16="http://schemas.microsoft.com/office/drawing/2014/main" id="{7EEE5E0B-C381-B87A-753A-9C891BA97218}"/>
                </a:ext>
              </a:extLst>
            </p:cNvPr>
            <p:cNvPicPr>
              <a:picLocks noChangeAspect="1"/>
            </p:cNvPicPr>
            <p:nvPr/>
          </p:nvPicPr>
          <p:blipFill>
            <a:blip r:embed="rId7"/>
            <a:srcRect b="32581"/>
            <a:stretch>
              <a:fillRect/>
            </a:stretch>
          </p:blipFill>
          <p:spPr>
            <a:xfrm>
              <a:off x="6266957" y="1060487"/>
              <a:ext cx="2398543" cy="314922"/>
            </a:xfrm>
            <a:prstGeom prst="rect">
              <a:avLst/>
            </a:prstGeom>
          </p:spPr>
        </p:pic>
        <p:sp>
          <p:nvSpPr>
            <p:cNvPr id="15" name="文本框 14">
              <a:extLst>
                <a:ext uri="{FF2B5EF4-FFF2-40B4-BE49-F238E27FC236}">
                  <a16:creationId xmlns:a16="http://schemas.microsoft.com/office/drawing/2014/main" id="{7C131160-4731-1887-A249-FDB4C4DA9F43}"/>
                </a:ext>
              </a:extLst>
            </p:cNvPr>
            <p:cNvSpPr txBox="1"/>
            <p:nvPr/>
          </p:nvSpPr>
          <p:spPr>
            <a:xfrm>
              <a:off x="5996029" y="1033338"/>
              <a:ext cx="61762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②</a:t>
              </a:r>
            </a:p>
          </p:txBody>
        </p:sp>
      </p:grpSp>
      <p:pic>
        <p:nvPicPr>
          <p:cNvPr id="7" name="图片 6">
            <a:extLst>
              <a:ext uri="{FF2B5EF4-FFF2-40B4-BE49-F238E27FC236}">
                <a16:creationId xmlns:a16="http://schemas.microsoft.com/office/drawing/2014/main" id="{49E6DF38-3D2B-2DFE-E0BC-5F0B7CB44072}"/>
              </a:ext>
            </a:extLst>
          </p:cNvPr>
          <p:cNvPicPr>
            <a:picLocks noChangeAspect="1"/>
          </p:cNvPicPr>
          <p:nvPr/>
        </p:nvPicPr>
        <p:blipFill>
          <a:blip r:embed="rId8"/>
          <a:stretch>
            <a:fillRect/>
          </a:stretch>
        </p:blipFill>
        <p:spPr>
          <a:xfrm>
            <a:off x="2961079" y="710788"/>
            <a:ext cx="6802026" cy="6096630"/>
          </a:xfrm>
          <a:prstGeom prst="rect">
            <a:avLst/>
          </a:prstGeom>
        </p:spPr>
      </p:pic>
      <p:sp>
        <p:nvSpPr>
          <p:cNvPr id="2" name="矩形 1">
            <a:extLst>
              <a:ext uri="{FF2B5EF4-FFF2-40B4-BE49-F238E27FC236}">
                <a16:creationId xmlns:a16="http://schemas.microsoft.com/office/drawing/2014/main" id="{6FDA45CD-05E2-F1B7-2DB1-FA22B5CA9F42}"/>
              </a:ext>
            </a:extLst>
          </p:cNvPr>
          <p:cNvSpPr/>
          <p:nvPr/>
        </p:nvSpPr>
        <p:spPr>
          <a:xfrm>
            <a:off x="8220635" y="6669742"/>
            <a:ext cx="1479177" cy="80402"/>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5959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E5318-B541-1F19-860A-B86BFF7F7225}"/>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2064076D-22E4-F8D0-0919-DDA8677EDAD3}"/>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E5FD232F-CD0D-574E-EB9C-32663B7F2B20}"/>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数学工具</a:t>
              </a:r>
            </a:p>
          </p:txBody>
        </p:sp>
        <p:grpSp>
          <p:nvGrpSpPr>
            <p:cNvPr id="18" name="组合 17">
              <a:extLst>
                <a:ext uri="{FF2B5EF4-FFF2-40B4-BE49-F238E27FC236}">
                  <a16:creationId xmlns:a16="http://schemas.microsoft.com/office/drawing/2014/main" id="{2B9F8443-36BD-0B04-D571-5E1F6D2D60B5}"/>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FF570618-2A5B-03CE-733D-2716E5F756D2}"/>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00E525D0-5D00-8A56-AB9A-5F6C93A1E9D1}"/>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11" name="图片 10">
            <a:extLst>
              <a:ext uri="{FF2B5EF4-FFF2-40B4-BE49-F238E27FC236}">
                <a16:creationId xmlns:a16="http://schemas.microsoft.com/office/drawing/2014/main" id="{48C9987B-EE5A-766A-5AA4-1DDC8BD6D09B}"/>
              </a:ext>
            </a:extLst>
          </p:cNvPr>
          <p:cNvPicPr>
            <a:picLocks noChangeAspect="1"/>
          </p:cNvPicPr>
          <p:nvPr/>
        </p:nvPicPr>
        <p:blipFill>
          <a:blip r:embed="rId3"/>
          <a:stretch>
            <a:fillRect/>
          </a:stretch>
        </p:blipFill>
        <p:spPr>
          <a:xfrm>
            <a:off x="530052" y="908146"/>
            <a:ext cx="5782225" cy="2491979"/>
          </a:xfrm>
          <a:prstGeom prst="rect">
            <a:avLst/>
          </a:prstGeom>
        </p:spPr>
      </p:pic>
      <p:pic>
        <p:nvPicPr>
          <p:cNvPr id="13" name="图片 12">
            <a:extLst>
              <a:ext uri="{FF2B5EF4-FFF2-40B4-BE49-F238E27FC236}">
                <a16:creationId xmlns:a16="http://schemas.microsoft.com/office/drawing/2014/main" id="{225FC32C-EF34-3820-0814-A71F5BAEDFFA}"/>
              </a:ext>
            </a:extLst>
          </p:cNvPr>
          <p:cNvPicPr>
            <a:picLocks noChangeAspect="1"/>
          </p:cNvPicPr>
          <p:nvPr/>
        </p:nvPicPr>
        <p:blipFill>
          <a:blip r:embed="rId4"/>
          <a:stretch>
            <a:fillRect/>
          </a:stretch>
        </p:blipFill>
        <p:spPr>
          <a:xfrm>
            <a:off x="6445758" y="2348244"/>
            <a:ext cx="5746242" cy="2481029"/>
          </a:xfrm>
          <a:prstGeom prst="rect">
            <a:avLst/>
          </a:prstGeom>
        </p:spPr>
      </p:pic>
      <p:pic>
        <p:nvPicPr>
          <p:cNvPr id="9" name="图片 8">
            <a:extLst>
              <a:ext uri="{FF2B5EF4-FFF2-40B4-BE49-F238E27FC236}">
                <a16:creationId xmlns:a16="http://schemas.microsoft.com/office/drawing/2014/main" id="{2F82D58F-3B72-B318-F071-B890FC15B0E3}"/>
              </a:ext>
            </a:extLst>
          </p:cNvPr>
          <p:cNvPicPr>
            <a:picLocks noChangeAspect="1"/>
          </p:cNvPicPr>
          <p:nvPr/>
        </p:nvPicPr>
        <p:blipFill>
          <a:blip r:embed="rId5"/>
          <a:srcRect t="30214" r="3374" b="4434"/>
          <a:stretch>
            <a:fillRect/>
          </a:stretch>
        </p:blipFill>
        <p:spPr>
          <a:xfrm>
            <a:off x="535977" y="5085354"/>
            <a:ext cx="5909781" cy="1677181"/>
          </a:xfrm>
          <a:prstGeom prst="rect">
            <a:avLst/>
          </a:prstGeom>
        </p:spPr>
      </p:pic>
      <p:pic>
        <p:nvPicPr>
          <p:cNvPr id="10" name="图片 9">
            <a:extLst>
              <a:ext uri="{FF2B5EF4-FFF2-40B4-BE49-F238E27FC236}">
                <a16:creationId xmlns:a16="http://schemas.microsoft.com/office/drawing/2014/main" id="{6E9C6D33-77F7-5D5E-74CE-946C936B2994}"/>
              </a:ext>
            </a:extLst>
          </p:cNvPr>
          <p:cNvPicPr>
            <a:picLocks noChangeAspect="1"/>
          </p:cNvPicPr>
          <p:nvPr/>
        </p:nvPicPr>
        <p:blipFill>
          <a:blip r:embed="rId6"/>
          <a:srcRect l="-95" r="-1"/>
          <a:stretch>
            <a:fillRect/>
          </a:stretch>
        </p:blipFill>
        <p:spPr>
          <a:xfrm>
            <a:off x="6291934" y="654173"/>
            <a:ext cx="3802370" cy="1738409"/>
          </a:xfrm>
          <a:prstGeom prst="rect">
            <a:avLst/>
          </a:prstGeom>
        </p:spPr>
      </p:pic>
      <p:pic>
        <p:nvPicPr>
          <p:cNvPr id="15" name="图片 14">
            <a:extLst>
              <a:ext uri="{FF2B5EF4-FFF2-40B4-BE49-F238E27FC236}">
                <a16:creationId xmlns:a16="http://schemas.microsoft.com/office/drawing/2014/main" id="{D4E8E9DA-1EE9-AD44-1CB8-C3C79D251693}"/>
              </a:ext>
            </a:extLst>
          </p:cNvPr>
          <p:cNvPicPr>
            <a:picLocks noChangeAspect="1"/>
          </p:cNvPicPr>
          <p:nvPr/>
        </p:nvPicPr>
        <p:blipFill>
          <a:blip r:embed="rId7"/>
          <a:stretch>
            <a:fillRect/>
          </a:stretch>
        </p:blipFill>
        <p:spPr>
          <a:xfrm>
            <a:off x="6960156" y="4829273"/>
            <a:ext cx="4066092" cy="1890376"/>
          </a:xfrm>
          <a:prstGeom prst="rect">
            <a:avLst/>
          </a:prstGeom>
        </p:spPr>
      </p:pic>
      <p:sp>
        <p:nvSpPr>
          <p:cNvPr id="20" name="文本框 19">
            <a:extLst>
              <a:ext uri="{FF2B5EF4-FFF2-40B4-BE49-F238E27FC236}">
                <a16:creationId xmlns:a16="http://schemas.microsoft.com/office/drawing/2014/main" id="{40D12D69-D3A1-4566-E902-A5693A207E82}"/>
              </a:ext>
            </a:extLst>
          </p:cNvPr>
          <p:cNvSpPr txBox="1"/>
          <p:nvPr/>
        </p:nvSpPr>
        <p:spPr>
          <a:xfrm>
            <a:off x="644410" y="3499286"/>
            <a:ext cx="6096000" cy="95410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4个S盒并行置换</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32</a:t>
            </a:r>
            <a:r>
              <a:rPr lang="zh-CN" altLang="en-US" sz="1400" dirty="0">
                <a:latin typeface="微软雅黑" panose="020B0503020204020204" pitchFamily="34" charset="-122"/>
                <a:ea typeface="微软雅黑" panose="020B0503020204020204" pitchFamily="34" charset="-122"/>
              </a:rPr>
              <a:t>位输入，</a:t>
            </a:r>
            <a:r>
              <a:rPr lang="en-US" altLang="zh-CN" sz="1400" dirty="0">
                <a:latin typeface="微软雅黑" panose="020B0503020204020204" pitchFamily="34" charset="-122"/>
                <a:ea typeface="微软雅黑" panose="020B0503020204020204" pitchFamily="34" charset="-122"/>
              </a:rPr>
              <a:t>32</a:t>
            </a:r>
            <a:r>
              <a:rPr lang="zh-CN" altLang="en-US" sz="1400" dirty="0">
                <a:latin typeface="微软雅黑" panose="020B0503020204020204" pitchFamily="34" charset="-122"/>
                <a:ea typeface="微软雅黑" panose="020B0503020204020204" pitchFamily="34" charset="-122"/>
              </a:rPr>
              <a:t>位输出</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输入字A=(a0,a1,a2,a3),输出字B=(b0,b1,b2,b3)</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B=</a:t>
            </a:r>
            <a:r>
              <a:rPr lang="el-GR" altLang="zh-CN" sz="1400" dirty="0">
                <a:latin typeface="微软雅黑" panose="020B0503020204020204" pitchFamily="34" charset="-122"/>
                <a:ea typeface="微软雅黑" panose="020B0503020204020204" pitchFamily="34" charset="-122"/>
              </a:rPr>
              <a:t> τ</a:t>
            </a:r>
            <a:r>
              <a:rPr lang="zh-CN" altLang="en-US" sz="1400" dirty="0">
                <a:latin typeface="微软雅黑" panose="020B0503020204020204" pitchFamily="34" charset="-122"/>
                <a:ea typeface="微软雅黑" panose="020B0503020204020204" pitchFamily="34" charset="-122"/>
              </a:rPr>
              <a:t>(A)=(S box(a0), S box(a1), S box(a2), S box(a3))</a:t>
            </a:r>
          </a:p>
        </p:txBody>
      </p:sp>
      <p:sp>
        <p:nvSpPr>
          <p:cNvPr id="21" name="文本框 20">
            <a:extLst>
              <a:ext uri="{FF2B5EF4-FFF2-40B4-BE49-F238E27FC236}">
                <a16:creationId xmlns:a16="http://schemas.microsoft.com/office/drawing/2014/main" id="{9D948807-5C9B-11D3-F3C1-7F7F32D7F937}"/>
              </a:ext>
            </a:extLst>
          </p:cNvPr>
          <p:cNvSpPr txBox="1"/>
          <p:nvPr/>
        </p:nvSpPr>
        <p:spPr>
          <a:xfrm>
            <a:off x="530052" y="3191509"/>
            <a:ext cx="6096000" cy="307777"/>
          </a:xfrm>
          <a:prstGeom prst="rect">
            <a:avLst/>
          </a:prstGeom>
          <a:noFill/>
        </p:spPr>
        <p:txBody>
          <a:bodyPr wrap="square">
            <a:spAutoFit/>
          </a:bodyPr>
          <a:lstStyle/>
          <a:p>
            <a:r>
              <a:rPr lang="zh-CN" altLang="en-US" sz="1400" b="1" dirty="0">
                <a:latin typeface="微软雅黑" panose="020B0503020204020204" pitchFamily="34" charset="-122"/>
                <a:ea typeface="微软雅黑" panose="020B0503020204020204" pitchFamily="34" charset="-122"/>
              </a:rPr>
              <a:t>非线性字变换</a:t>
            </a:r>
            <a:r>
              <a:rPr lang="el-GR" altLang="zh-CN" sz="1400" b="1" dirty="0">
                <a:latin typeface="微软雅黑" panose="020B0503020204020204" pitchFamily="34" charset="-122"/>
                <a:ea typeface="微软雅黑" panose="020B0503020204020204" pitchFamily="34" charset="-122"/>
              </a:rPr>
              <a:t>τ</a:t>
            </a:r>
            <a:r>
              <a:rPr lang="zh-CN" altLang="en-US" sz="1400" b="1" dirty="0">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起混淆作用</a:t>
            </a:r>
          </a:p>
        </p:txBody>
      </p:sp>
      <p:sp>
        <p:nvSpPr>
          <p:cNvPr id="22" name="箭头: 下 21">
            <a:extLst>
              <a:ext uri="{FF2B5EF4-FFF2-40B4-BE49-F238E27FC236}">
                <a16:creationId xmlns:a16="http://schemas.microsoft.com/office/drawing/2014/main" id="{06D6FC73-CC40-6C3D-D6C0-5B4B5D477090}"/>
              </a:ext>
            </a:extLst>
          </p:cNvPr>
          <p:cNvSpPr/>
          <p:nvPr/>
        </p:nvSpPr>
        <p:spPr>
          <a:xfrm>
            <a:off x="3618820" y="2643939"/>
            <a:ext cx="221403" cy="8261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94D8D5CC-B4B3-21EA-9B13-E2AB1B509359}"/>
              </a:ext>
            </a:extLst>
          </p:cNvPr>
          <p:cNvSpPr/>
          <p:nvPr/>
        </p:nvSpPr>
        <p:spPr>
          <a:xfrm>
            <a:off x="10375470" y="1821782"/>
            <a:ext cx="221403" cy="8261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D0DDE367-94B5-05F7-1F9D-8641AE2BC462}"/>
              </a:ext>
            </a:extLst>
          </p:cNvPr>
          <p:cNvSpPr/>
          <p:nvPr/>
        </p:nvSpPr>
        <p:spPr>
          <a:xfrm>
            <a:off x="7728954" y="4003105"/>
            <a:ext cx="221403" cy="8261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77859B17-AFD4-23D7-1A79-C0951D25D0C7}"/>
              </a:ext>
            </a:extLst>
          </p:cNvPr>
          <p:cNvPicPr>
            <a:picLocks noChangeAspect="1"/>
          </p:cNvPicPr>
          <p:nvPr/>
        </p:nvPicPr>
        <p:blipFill>
          <a:blip r:embed="rId5"/>
          <a:srcRect l="2673" t="2689" r="3374" b="80377"/>
          <a:stretch>
            <a:fillRect/>
          </a:stretch>
        </p:blipFill>
        <p:spPr>
          <a:xfrm>
            <a:off x="493103" y="4618254"/>
            <a:ext cx="5580184" cy="422038"/>
          </a:xfrm>
          <a:prstGeom prst="rect">
            <a:avLst/>
          </a:prstGeom>
        </p:spPr>
      </p:pic>
      <p:sp>
        <p:nvSpPr>
          <p:cNvPr id="23" name="箭头: 下 22">
            <a:extLst>
              <a:ext uri="{FF2B5EF4-FFF2-40B4-BE49-F238E27FC236}">
                <a16:creationId xmlns:a16="http://schemas.microsoft.com/office/drawing/2014/main" id="{76EAA6DF-C3BA-433C-2B62-86E52A11CBD7}"/>
              </a:ext>
            </a:extLst>
          </p:cNvPr>
          <p:cNvSpPr/>
          <p:nvPr/>
        </p:nvSpPr>
        <p:spPr>
          <a:xfrm>
            <a:off x="5311262" y="4122620"/>
            <a:ext cx="221403" cy="8261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箭头: 下 23">
            <a:extLst>
              <a:ext uri="{FF2B5EF4-FFF2-40B4-BE49-F238E27FC236}">
                <a16:creationId xmlns:a16="http://schemas.microsoft.com/office/drawing/2014/main" id="{B10E8BCD-DE07-0DE5-D09D-95B10F18F368}"/>
              </a:ext>
            </a:extLst>
          </p:cNvPr>
          <p:cNvSpPr/>
          <p:nvPr/>
        </p:nvSpPr>
        <p:spPr>
          <a:xfrm rot="11310348">
            <a:off x="6137702" y="1576652"/>
            <a:ext cx="221403" cy="32297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09761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3538E-8C2B-344B-F8EB-E1993D34E9E2}"/>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9A6698EF-2E6B-745B-16AC-D29268A5290E}"/>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8455C25F-1931-1228-4A24-DFE444264CA4}"/>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工作模式</a:t>
              </a:r>
            </a:p>
          </p:txBody>
        </p:sp>
        <p:grpSp>
          <p:nvGrpSpPr>
            <p:cNvPr id="18" name="组合 17">
              <a:extLst>
                <a:ext uri="{FF2B5EF4-FFF2-40B4-BE49-F238E27FC236}">
                  <a16:creationId xmlns:a16="http://schemas.microsoft.com/office/drawing/2014/main" id="{AA642F2D-F6A1-59C5-0CE5-D1617EEFF2DB}"/>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6501BE0F-1061-E638-27D7-D89A154E4CD6}"/>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167EBB26-79EF-EB31-3802-D460095D85F0}"/>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3" name="文本框 2">
            <a:extLst>
              <a:ext uri="{FF2B5EF4-FFF2-40B4-BE49-F238E27FC236}">
                <a16:creationId xmlns:a16="http://schemas.microsoft.com/office/drawing/2014/main" id="{6950FAEF-11BE-F5C5-8D76-27FB3624FBC4}"/>
              </a:ext>
            </a:extLst>
          </p:cNvPr>
          <p:cNvSpPr txBox="1"/>
          <p:nvPr/>
        </p:nvSpPr>
        <p:spPr>
          <a:xfrm>
            <a:off x="846017" y="970089"/>
            <a:ext cx="10499966" cy="1754326"/>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SM4</a:t>
            </a:r>
            <a:r>
              <a:rPr lang="zh-CN" altLang="en-US" b="1" dirty="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主要是</a:t>
            </a:r>
            <a:r>
              <a:rPr lang="zh-CN" altLang="en-US" b="1" dirty="0">
                <a:solidFill>
                  <a:srgbClr val="FF0000"/>
                </a:solidFill>
                <a:latin typeface="微软雅黑" panose="020B0503020204020204" pitchFamily="34" charset="-122"/>
                <a:ea typeface="微软雅黑" panose="020B0503020204020204" pitchFamily="34" charset="-122"/>
              </a:rPr>
              <a:t>针对</a:t>
            </a:r>
            <a:r>
              <a:rPr lang="en-US" altLang="zh-CN" b="1" dirty="0">
                <a:solidFill>
                  <a:srgbClr val="FF0000"/>
                </a:solidFill>
                <a:latin typeface="微软雅黑" panose="020B0503020204020204" pitchFamily="34" charset="-122"/>
                <a:ea typeface="微软雅黑" panose="020B0503020204020204" pitchFamily="34" charset="-122"/>
              </a:rPr>
              <a:t>128</a:t>
            </a:r>
            <a:r>
              <a:rPr lang="zh-CN" altLang="en-US" b="1" dirty="0">
                <a:solidFill>
                  <a:srgbClr val="FF0000"/>
                </a:solidFill>
                <a:latin typeface="微软雅黑" panose="020B0503020204020204" pitchFamily="34" charset="-122"/>
                <a:ea typeface="微软雅黑" panose="020B0503020204020204" pitchFamily="34" charset="-122"/>
              </a:rPr>
              <a:t>位的数据块</a:t>
            </a:r>
            <a:r>
              <a:rPr lang="zh-CN" altLang="en-US" dirty="0">
                <a:latin typeface="微软雅黑" panose="020B0503020204020204" pitchFamily="34" charset="-122"/>
                <a:ea typeface="微软雅黑" panose="020B0503020204020204" pitchFamily="34" charset="-122"/>
              </a:rPr>
              <a:t>进行加密操作的。它本身并没有直接处理连续数据流，而是将输入数据划分为128位的数据块，再逐个进行加密处理。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工作模式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 </a:t>
            </a:r>
            <a:r>
              <a:rPr lang="en-US" altLang="zh-CN" dirty="0">
                <a:latin typeface="微软雅黑" panose="020B0503020204020204" pitchFamily="34" charset="-122"/>
                <a:ea typeface="微软雅黑" panose="020B0503020204020204" pitchFamily="34" charset="-122"/>
              </a:rPr>
              <a:t>ECB,CBC,CTR </a:t>
            </a:r>
            <a:r>
              <a:rPr lang="zh-CN" altLang="en-US" dirty="0">
                <a:latin typeface="微软雅黑" panose="020B0503020204020204" pitchFamily="34" charset="-122"/>
                <a:ea typeface="微软雅黑" panose="020B0503020204020204" pitchFamily="34" charset="-122"/>
              </a:rPr>
              <a:t>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是在</a:t>
            </a:r>
            <a:r>
              <a:rPr lang="en-US" altLang="zh-CN" dirty="0">
                <a:latin typeface="微软雅黑" panose="020B0503020204020204" pitchFamily="34" charset="-122"/>
                <a:ea typeface="微软雅黑" panose="020B0503020204020204" pitchFamily="34" charset="-122"/>
              </a:rPr>
              <a:t>SM4</a:t>
            </a:r>
            <a:r>
              <a:rPr lang="zh-CN" altLang="en-US" dirty="0">
                <a:latin typeface="微软雅黑" panose="020B0503020204020204" pitchFamily="34" charset="-122"/>
                <a:ea typeface="微软雅黑" panose="020B0503020204020204" pitchFamily="34" charset="-122"/>
              </a:rPr>
              <a:t>算法的基础上决定了如何</a:t>
            </a:r>
            <a:r>
              <a:rPr lang="zh-CN" altLang="en-US" b="1" dirty="0">
                <a:solidFill>
                  <a:srgbClr val="FF0000"/>
                </a:solidFill>
                <a:latin typeface="微软雅黑" panose="020B0503020204020204" pitchFamily="34" charset="-122"/>
                <a:ea typeface="微软雅黑" panose="020B0503020204020204" pitchFamily="34" charset="-122"/>
              </a:rPr>
              <a:t>处理多个数据块</a:t>
            </a:r>
            <a:r>
              <a:rPr lang="zh-CN" altLang="en-US" dirty="0">
                <a:latin typeface="微软雅黑" panose="020B0503020204020204" pitchFamily="34" charset="-122"/>
                <a:ea typeface="微软雅黑" panose="020B0503020204020204" pitchFamily="34" charset="-122"/>
              </a:rPr>
              <a:t>，以确保数据的完整性、保密性。</a:t>
            </a:r>
            <a:endParaRPr lang="en-US" altLang="zh-CN" dirty="0">
              <a:latin typeface="微软雅黑" panose="020B0503020204020204" pitchFamily="34" charset="-122"/>
              <a:ea typeface="微软雅黑" panose="020B0503020204020204" pitchFamily="34" charset="-122"/>
            </a:endParaRPr>
          </a:p>
          <a:p>
            <a:endParaRPr lang="en-US" altLang="zh-CN" dirty="0"/>
          </a:p>
        </p:txBody>
      </p:sp>
      <p:graphicFrame>
        <p:nvGraphicFramePr>
          <p:cNvPr id="6" name="表格 5">
            <a:extLst>
              <a:ext uri="{FF2B5EF4-FFF2-40B4-BE49-F238E27FC236}">
                <a16:creationId xmlns:a16="http://schemas.microsoft.com/office/drawing/2014/main" id="{2116DF4D-4816-FF1C-F567-66299803A23C}"/>
              </a:ext>
            </a:extLst>
          </p:cNvPr>
          <p:cNvGraphicFramePr>
            <a:graphicFrameLocks noGrp="1"/>
          </p:cNvGraphicFramePr>
          <p:nvPr>
            <p:extLst>
              <p:ext uri="{D42A27DB-BD31-4B8C-83A1-F6EECF244321}">
                <p14:modId xmlns:p14="http://schemas.microsoft.com/office/powerpoint/2010/main" val="102273862"/>
              </p:ext>
            </p:extLst>
          </p:nvPr>
        </p:nvGraphicFramePr>
        <p:xfrm>
          <a:off x="886325" y="2541687"/>
          <a:ext cx="10189029" cy="3901051"/>
        </p:xfrm>
        <a:graphic>
          <a:graphicData uri="http://schemas.openxmlformats.org/drawingml/2006/table">
            <a:tbl>
              <a:tblPr/>
              <a:tblGrid>
                <a:gridCol w="2308556">
                  <a:extLst>
                    <a:ext uri="{9D8B030D-6E8A-4147-A177-3AD203B41FA5}">
                      <a16:colId xmlns:a16="http://schemas.microsoft.com/office/drawing/2014/main" val="2722561125"/>
                    </a:ext>
                  </a:extLst>
                </a:gridCol>
                <a:gridCol w="2945234">
                  <a:extLst>
                    <a:ext uri="{9D8B030D-6E8A-4147-A177-3AD203B41FA5}">
                      <a16:colId xmlns:a16="http://schemas.microsoft.com/office/drawing/2014/main" val="2119432327"/>
                    </a:ext>
                  </a:extLst>
                </a:gridCol>
                <a:gridCol w="2438400">
                  <a:extLst>
                    <a:ext uri="{9D8B030D-6E8A-4147-A177-3AD203B41FA5}">
                      <a16:colId xmlns:a16="http://schemas.microsoft.com/office/drawing/2014/main" val="240238036"/>
                    </a:ext>
                  </a:extLst>
                </a:gridCol>
                <a:gridCol w="2496839">
                  <a:extLst>
                    <a:ext uri="{9D8B030D-6E8A-4147-A177-3AD203B41FA5}">
                      <a16:colId xmlns:a16="http://schemas.microsoft.com/office/drawing/2014/main" val="3574159929"/>
                    </a:ext>
                  </a:extLst>
                </a:gridCol>
              </a:tblGrid>
              <a:tr h="647087">
                <a:tc>
                  <a:txBody>
                    <a:bodyPr/>
                    <a:lstStyle/>
                    <a:p>
                      <a:pPr algn="ctr"/>
                      <a:r>
                        <a:rPr lang="zh-CN" altLang="en-US" sz="1500" b="1" dirty="0">
                          <a:latin typeface="微软雅黑" panose="020B0503020204020204" pitchFamily="34" charset="-122"/>
                          <a:ea typeface="微软雅黑" panose="020B0503020204020204" pitchFamily="34" charset="-122"/>
                        </a:rPr>
                        <a:t>工作模式</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CN" altLang="en-US" sz="1500" b="1" dirty="0">
                          <a:latin typeface="微软雅黑" panose="020B0503020204020204" pitchFamily="34" charset="-122"/>
                          <a:ea typeface="微软雅黑" panose="020B0503020204020204" pitchFamily="34" charset="-122"/>
                        </a:rPr>
                        <a:t>特点</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CN" altLang="en-US" sz="1500" b="1" dirty="0">
                          <a:latin typeface="微软雅黑" panose="020B0503020204020204" pitchFamily="34" charset="-122"/>
                          <a:ea typeface="微软雅黑" panose="020B0503020204020204" pitchFamily="34" charset="-122"/>
                        </a:rPr>
                        <a:t>适用场景</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CN" altLang="en-US" sz="1500" b="1" dirty="0">
                          <a:latin typeface="微软雅黑" panose="020B0503020204020204" pitchFamily="34" charset="-122"/>
                          <a:ea typeface="微软雅黑" panose="020B0503020204020204" pitchFamily="34" charset="-122"/>
                        </a:rPr>
                        <a:t>安全性分析</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87174903"/>
                  </a:ext>
                </a:extLst>
              </a:tr>
              <a:tr h="608784">
                <a:tc>
                  <a:txBody>
                    <a:bodyPr/>
                    <a:lstStyle/>
                    <a:p>
                      <a:r>
                        <a:rPr lang="en-US" altLang="zh-CN" sz="1500" b="1" dirty="0">
                          <a:latin typeface="微软雅黑" panose="020B0503020204020204" pitchFamily="34" charset="-122"/>
                          <a:ea typeface="微软雅黑" panose="020B0503020204020204" pitchFamily="34" charset="-122"/>
                        </a:rPr>
                        <a:t>ECB (</a:t>
                      </a:r>
                      <a:r>
                        <a:rPr lang="zh-CN" altLang="en-US" sz="1500" b="1" dirty="0">
                          <a:latin typeface="微软雅黑" panose="020B0503020204020204" pitchFamily="34" charset="-122"/>
                          <a:ea typeface="微软雅黑" panose="020B0503020204020204" pitchFamily="34" charset="-122"/>
                        </a:rPr>
                        <a:t>电子密码本模式</a:t>
                      </a:r>
                      <a:r>
                        <a:rPr lang="en-US" altLang="zh-CN" sz="1500" b="1"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每个明文块独立加密，易于并行化处理。</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a:latin typeface="微软雅黑" panose="020B0503020204020204" pitchFamily="34" charset="-122"/>
                          <a:ea typeface="微软雅黑" panose="020B0503020204020204" pitchFamily="34" charset="-122"/>
                        </a:rPr>
                        <a:t>小数据量加密、简单应用。</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安全性较差，相同明文会产生相同密文。</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3421462"/>
                  </a:ext>
                </a:extLst>
              </a:tr>
              <a:tr h="678007">
                <a:tc>
                  <a:txBody>
                    <a:bodyPr/>
                    <a:lstStyle/>
                    <a:p>
                      <a:r>
                        <a:rPr lang="en-US" altLang="zh-CN" sz="1500" b="1">
                          <a:latin typeface="微软雅黑" panose="020B0503020204020204" pitchFamily="34" charset="-122"/>
                          <a:ea typeface="微软雅黑" panose="020B0503020204020204" pitchFamily="34" charset="-122"/>
                        </a:rPr>
                        <a:t>CBC (</a:t>
                      </a:r>
                      <a:r>
                        <a:rPr lang="zh-CN" altLang="en-US" sz="1500" b="1">
                          <a:latin typeface="微软雅黑" panose="020B0503020204020204" pitchFamily="34" charset="-122"/>
                          <a:ea typeface="微软雅黑" panose="020B0503020204020204" pitchFamily="34" charset="-122"/>
                        </a:rPr>
                        <a:t>密码分组链接模式</a:t>
                      </a:r>
                      <a:r>
                        <a:rPr lang="en-US" altLang="zh-CN" sz="1500" b="1">
                          <a:latin typeface="微软雅黑" panose="020B0503020204020204" pitchFamily="34" charset="-122"/>
                          <a:ea typeface="微软雅黑" panose="020B0503020204020204" pitchFamily="34" charset="-122"/>
                        </a:rPr>
                        <a:t>)</a:t>
                      </a:r>
                      <a:endParaRPr lang="zh-CN" altLang="en-US" sz="150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dirty="0">
                          <a:latin typeface="微软雅黑" panose="020B0503020204020204" pitchFamily="34" charset="-122"/>
                          <a:ea typeface="微软雅黑" panose="020B0503020204020204" pitchFamily="34" charset="-122"/>
                        </a:rPr>
                        <a:t>每个明文块与前一个密文块异或后再加密，第一个块与</a:t>
                      </a:r>
                      <a:r>
                        <a:rPr lang="en-US" altLang="zh-CN" sz="1500" dirty="0">
                          <a:latin typeface="微软雅黑" panose="020B0503020204020204" pitchFamily="34" charset="-122"/>
                          <a:ea typeface="微软雅黑" panose="020B0503020204020204" pitchFamily="34" charset="-122"/>
                        </a:rPr>
                        <a:t>IV</a:t>
                      </a:r>
                      <a:r>
                        <a:rPr lang="zh-CN" altLang="en-US" sz="1500" dirty="0">
                          <a:latin typeface="微软雅黑" panose="020B0503020204020204" pitchFamily="34" charset="-122"/>
                          <a:ea typeface="微软雅黑" panose="020B0503020204020204" pitchFamily="34" charset="-122"/>
                        </a:rPr>
                        <a:t>异或。</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dirty="0">
                          <a:latin typeface="微软雅黑" panose="020B0503020204020204" pitchFamily="34" charset="-122"/>
                          <a:ea typeface="微软雅黑" panose="020B0503020204020204" pitchFamily="34" charset="-122"/>
                        </a:rPr>
                        <a:t>大多数场景，特别是需要抵抗重放攻击的场合。</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a:latin typeface="微软雅黑" panose="020B0503020204020204" pitchFamily="34" charset="-122"/>
                          <a:ea typeface="微软雅黑" panose="020B0503020204020204" pitchFamily="34" charset="-122"/>
                        </a:rPr>
                        <a:t>比</a:t>
                      </a:r>
                      <a:r>
                        <a:rPr lang="en-US" altLang="zh-CN" sz="1500">
                          <a:latin typeface="微软雅黑" panose="020B0503020204020204" pitchFamily="34" charset="-122"/>
                          <a:ea typeface="微软雅黑" panose="020B0503020204020204" pitchFamily="34" charset="-122"/>
                        </a:rPr>
                        <a:t>ECB</a:t>
                      </a:r>
                      <a:r>
                        <a:rPr lang="zh-CN" altLang="en-US" sz="1500">
                          <a:latin typeface="微软雅黑" panose="020B0503020204020204" pitchFamily="34" charset="-122"/>
                          <a:ea typeface="微软雅黑" panose="020B0503020204020204" pitchFamily="34" charset="-122"/>
                        </a:rPr>
                        <a:t>安全，但易受填充攻击，要求有</a:t>
                      </a:r>
                      <a:r>
                        <a:rPr lang="en-US" altLang="zh-CN" sz="1500">
                          <a:latin typeface="微软雅黑" panose="020B0503020204020204" pitchFamily="34" charset="-122"/>
                          <a:ea typeface="微软雅黑" panose="020B0503020204020204" pitchFamily="34" charset="-122"/>
                        </a:rPr>
                        <a:t>IV</a:t>
                      </a:r>
                      <a:r>
                        <a:rPr lang="zh-CN" altLang="en-US" sz="1500">
                          <a:latin typeface="微软雅黑" panose="020B0503020204020204" pitchFamily="34" charset="-122"/>
                          <a:ea typeface="微软雅黑" panose="020B0503020204020204" pitchFamily="34" charset="-122"/>
                        </a:rPr>
                        <a:t>。</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577209"/>
                  </a:ext>
                </a:extLst>
              </a:tr>
              <a:tr h="644043">
                <a:tc>
                  <a:txBody>
                    <a:bodyPr/>
                    <a:lstStyle/>
                    <a:p>
                      <a:r>
                        <a:rPr lang="en-US" altLang="zh-CN" sz="1500" b="1" dirty="0">
                          <a:latin typeface="微软雅黑" panose="020B0503020204020204" pitchFamily="34" charset="-122"/>
                          <a:ea typeface="微软雅黑" panose="020B0503020204020204" pitchFamily="34" charset="-122"/>
                        </a:rPr>
                        <a:t>CFB (</a:t>
                      </a:r>
                      <a:r>
                        <a:rPr lang="zh-CN" altLang="en-US" sz="1500" b="1" dirty="0">
                          <a:latin typeface="微软雅黑" panose="020B0503020204020204" pitchFamily="34" charset="-122"/>
                          <a:ea typeface="微软雅黑" panose="020B0503020204020204" pitchFamily="34" charset="-122"/>
                        </a:rPr>
                        <a:t>加密反馈模式</a:t>
                      </a:r>
                      <a:r>
                        <a:rPr lang="en-US" altLang="zh-CN" sz="1500" b="1"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利用前一密文块的部分加密结果来加密当前明文块。</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流式加密，实时加密。</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安全性较好，适合流式数据，但速度较慢。</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48904134"/>
                  </a:ext>
                </a:extLst>
              </a:tr>
              <a:tr h="684033">
                <a:tc>
                  <a:txBody>
                    <a:bodyPr/>
                    <a:lstStyle/>
                    <a:p>
                      <a:r>
                        <a:rPr lang="en-US" altLang="zh-CN" sz="1500" b="1">
                          <a:latin typeface="微软雅黑" panose="020B0503020204020204" pitchFamily="34" charset="-122"/>
                          <a:ea typeface="微软雅黑" panose="020B0503020204020204" pitchFamily="34" charset="-122"/>
                        </a:rPr>
                        <a:t>OFB (</a:t>
                      </a:r>
                      <a:r>
                        <a:rPr lang="zh-CN" altLang="en-US" sz="1500" b="1">
                          <a:latin typeface="微软雅黑" panose="020B0503020204020204" pitchFamily="34" charset="-122"/>
                          <a:ea typeface="微软雅黑" panose="020B0503020204020204" pitchFamily="34" charset="-122"/>
                        </a:rPr>
                        <a:t>输出反馈模式</a:t>
                      </a:r>
                      <a:r>
                        <a:rPr lang="en-US" altLang="zh-CN" sz="1500" b="1">
                          <a:latin typeface="微软雅黑" panose="020B0503020204020204" pitchFamily="34" charset="-122"/>
                          <a:ea typeface="微软雅黑" panose="020B0503020204020204" pitchFamily="34" charset="-122"/>
                        </a:rPr>
                        <a:t>)</a:t>
                      </a:r>
                      <a:endParaRPr lang="zh-CN" altLang="en-US" sz="150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dirty="0">
                          <a:latin typeface="微软雅黑" panose="020B0503020204020204" pitchFamily="34" charset="-122"/>
                          <a:ea typeface="微软雅黑" panose="020B0503020204020204" pitchFamily="34" charset="-122"/>
                        </a:rPr>
                        <a:t>通过密钥生成伪随机序列，密文是明文与该序列异或。</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dirty="0">
                          <a:latin typeface="微软雅黑" panose="020B0503020204020204" pitchFamily="34" charset="-122"/>
                          <a:ea typeface="微软雅黑" panose="020B0503020204020204" pitchFamily="34" charset="-122"/>
                        </a:rPr>
                        <a:t>流式加密。</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500" dirty="0">
                          <a:latin typeface="微软雅黑" panose="020B0503020204020204" pitchFamily="34" charset="-122"/>
                          <a:ea typeface="微软雅黑" panose="020B0503020204020204" pitchFamily="34" charset="-122"/>
                        </a:rPr>
                        <a:t>增强安全性，但错误传播较低。</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950263"/>
                  </a:ext>
                </a:extLst>
              </a:tr>
              <a:tr h="639097">
                <a:tc>
                  <a:txBody>
                    <a:bodyPr/>
                    <a:lstStyle/>
                    <a:p>
                      <a:r>
                        <a:rPr lang="en-US" sz="1500" b="1" dirty="0">
                          <a:latin typeface="微软雅黑" panose="020B0503020204020204" pitchFamily="34" charset="-122"/>
                          <a:ea typeface="微软雅黑" panose="020B0503020204020204" pitchFamily="34" charset="-122"/>
                        </a:rPr>
                        <a:t>CTR (</a:t>
                      </a:r>
                      <a:r>
                        <a:rPr lang="zh-CN" altLang="en-US" sz="1500" b="1" dirty="0">
                          <a:latin typeface="微软雅黑" panose="020B0503020204020204" pitchFamily="34" charset="-122"/>
                          <a:ea typeface="微软雅黑" panose="020B0503020204020204" pitchFamily="34" charset="-122"/>
                        </a:rPr>
                        <a:t>计数器模式</a:t>
                      </a:r>
                      <a:r>
                        <a:rPr lang="en-US" altLang="zh-CN" sz="1500" b="1"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a:latin typeface="微软雅黑" panose="020B0503020204020204" pitchFamily="34" charset="-122"/>
                          <a:ea typeface="微软雅黑" panose="020B0503020204020204" pitchFamily="34" charset="-122"/>
                        </a:rPr>
                        <a:t>每次加密时使用不同的计数器值，支持并行加密。</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高性能加密，适合大数据传输。</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zh-CN" altLang="en-US" sz="1500" dirty="0">
                          <a:latin typeface="微软雅黑" panose="020B0503020204020204" pitchFamily="34" charset="-122"/>
                          <a:ea typeface="微软雅黑" panose="020B0503020204020204" pitchFamily="34" charset="-122"/>
                        </a:rPr>
                        <a:t>安全性较好，适合并行加速，计数器不重用。</a:t>
                      </a:r>
                    </a:p>
                  </a:txBody>
                  <a:tcPr marL="76339" marR="76339" marT="38170" marB="381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022879913"/>
                  </a:ext>
                </a:extLst>
              </a:tr>
            </a:tbl>
          </a:graphicData>
        </a:graphic>
      </p:graphicFrame>
    </p:spTree>
    <p:extLst>
      <p:ext uri="{BB962C8B-B14F-4D97-AF65-F5344CB8AC3E}">
        <p14:creationId xmlns:p14="http://schemas.microsoft.com/office/powerpoint/2010/main" val="3287425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08244-EEB4-6EC3-6538-998B0E831321}"/>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877AA679-ED99-9857-B927-5471DB44C254}"/>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48CAC513-46E1-D80B-839C-A00B8F676AD9}"/>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工作模式</a:t>
              </a:r>
            </a:p>
          </p:txBody>
        </p:sp>
        <p:grpSp>
          <p:nvGrpSpPr>
            <p:cNvPr id="18" name="组合 17">
              <a:extLst>
                <a:ext uri="{FF2B5EF4-FFF2-40B4-BE49-F238E27FC236}">
                  <a16:creationId xmlns:a16="http://schemas.microsoft.com/office/drawing/2014/main" id="{AD856834-FA17-037B-BC4E-90C40CC56113}"/>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916C3730-7A25-0865-F086-FAB04AE778B2}"/>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01EFBBE9-376C-B692-95EB-CFC704A389B9}"/>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4" name="矩形 3">
            <a:extLst>
              <a:ext uri="{FF2B5EF4-FFF2-40B4-BE49-F238E27FC236}">
                <a16:creationId xmlns:a16="http://schemas.microsoft.com/office/drawing/2014/main" id="{635897B0-CE72-9092-A23C-70D30EEF3387}"/>
              </a:ext>
            </a:extLst>
          </p:cNvPr>
          <p:cNvSpPr/>
          <p:nvPr/>
        </p:nvSpPr>
        <p:spPr>
          <a:xfrm>
            <a:off x="1297429" y="1173635"/>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sp>
        <p:nvSpPr>
          <p:cNvPr id="7" name="矩形 6">
            <a:extLst>
              <a:ext uri="{FF2B5EF4-FFF2-40B4-BE49-F238E27FC236}">
                <a16:creationId xmlns:a16="http://schemas.microsoft.com/office/drawing/2014/main" id="{6DCA2F32-F1ED-4DE4-E129-BE3F4C726A04}"/>
              </a:ext>
            </a:extLst>
          </p:cNvPr>
          <p:cNvSpPr/>
          <p:nvPr/>
        </p:nvSpPr>
        <p:spPr>
          <a:xfrm>
            <a:off x="3712825" y="1171202"/>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2</a:t>
            </a:r>
            <a:endParaRPr lang="zh-CN" altLang="en-US" dirty="0">
              <a:solidFill>
                <a:schemeClr val="tx1"/>
              </a:solidFill>
            </a:endParaRPr>
          </a:p>
        </p:txBody>
      </p:sp>
      <p:sp>
        <p:nvSpPr>
          <p:cNvPr id="8" name="矩形 7">
            <a:extLst>
              <a:ext uri="{FF2B5EF4-FFF2-40B4-BE49-F238E27FC236}">
                <a16:creationId xmlns:a16="http://schemas.microsoft.com/office/drawing/2014/main" id="{B17E2079-245C-E83D-6C17-DE70675BFE8F}"/>
              </a:ext>
            </a:extLst>
          </p:cNvPr>
          <p:cNvSpPr/>
          <p:nvPr/>
        </p:nvSpPr>
        <p:spPr>
          <a:xfrm>
            <a:off x="2505127" y="1175515"/>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sp>
        <p:nvSpPr>
          <p:cNvPr id="9" name="矩形 8">
            <a:extLst>
              <a:ext uri="{FF2B5EF4-FFF2-40B4-BE49-F238E27FC236}">
                <a16:creationId xmlns:a16="http://schemas.microsoft.com/office/drawing/2014/main" id="{E9C0F701-5136-01CC-E9C0-A3E06FB35AC6}"/>
              </a:ext>
            </a:extLst>
          </p:cNvPr>
          <p:cNvSpPr/>
          <p:nvPr/>
        </p:nvSpPr>
        <p:spPr>
          <a:xfrm>
            <a:off x="886325" y="1874284"/>
            <a:ext cx="427264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0" name="矩形 9">
            <a:extLst>
              <a:ext uri="{FF2B5EF4-FFF2-40B4-BE49-F238E27FC236}">
                <a16:creationId xmlns:a16="http://schemas.microsoft.com/office/drawing/2014/main" id="{7350E097-1629-B8DB-2CF2-CB061F73C384}"/>
              </a:ext>
            </a:extLst>
          </p:cNvPr>
          <p:cNvSpPr/>
          <p:nvPr/>
        </p:nvSpPr>
        <p:spPr>
          <a:xfrm>
            <a:off x="1297429" y="2573053"/>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sp>
        <p:nvSpPr>
          <p:cNvPr id="11" name="矩形 10">
            <a:extLst>
              <a:ext uri="{FF2B5EF4-FFF2-40B4-BE49-F238E27FC236}">
                <a16:creationId xmlns:a16="http://schemas.microsoft.com/office/drawing/2014/main" id="{956F48FE-A3B6-13FD-B4C6-21CA84E7ECF5}"/>
              </a:ext>
            </a:extLst>
          </p:cNvPr>
          <p:cNvSpPr/>
          <p:nvPr/>
        </p:nvSpPr>
        <p:spPr>
          <a:xfrm>
            <a:off x="3712825" y="2573053"/>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2</a:t>
            </a:r>
            <a:endParaRPr lang="zh-CN" altLang="en-US" dirty="0">
              <a:solidFill>
                <a:schemeClr val="tx1"/>
              </a:solidFill>
            </a:endParaRPr>
          </a:p>
        </p:txBody>
      </p:sp>
      <p:sp>
        <p:nvSpPr>
          <p:cNvPr id="12" name="矩形 11">
            <a:extLst>
              <a:ext uri="{FF2B5EF4-FFF2-40B4-BE49-F238E27FC236}">
                <a16:creationId xmlns:a16="http://schemas.microsoft.com/office/drawing/2014/main" id="{0DC13509-2B38-4738-2B5D-285C8974CA6D}"/>
              </a:ext>
            </a:extLst>
          </p:cNvPr>
          <p:cNvSpPr/>
          <p:nvPr/>
        </p:nvSpPr>
        <p:spPr>
          <a:xfrm>
            <a:off x="2505127" y="2570627"/>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sp>
        <p:nvSpPr>
          <p:cNvPr id="13" name="矩形 12">
            <a:extLst>
              <a:ext uri="{FF2B5EF4-FFF2-40B4-BE49-F238E27FC236}">
                <a16:creationId xmlns:a16="http://schemas.microsoft.com/office/drawing/2014/main" id="{6E986FB2-91DC-0D00-06D1-9BD2FFA87B86}"/>
              </a:ext>
            </a:extLst>
          </p:cNvPr>
          <p:cNvSpPr/>
          <p:nvPr/>
        </p:nvSpPr>
        <p:spPr>
          <a:xfrm>
            <a:off x="105881" y="1315890"/>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15" name="直接箭头连接符 14">
            <a:extLst>
              <a:ext uri="{FF2B5EF4-FFF2-40B4-BE49-F238E27FC236}">
                <a16:creationId xmlns:a16="http://schemas.microsoft.com/office/drawing/2014/main" id="{180E7A81-F20E-46E4-C32E-C133B082BE30}"/>
              </a:ext>
            </a:extLst>
          </p:cNvPr>
          <p:cNvCxnSpPr>
            <a:stCxn id="4" idx="2"/>
          </p:cNvCxnSpPr>
          <p:nvPr/>
        </p:nvCxnSpPr>
        <p:spPr>
          <a:xfrm>
            <a:off x="1801523" y="1510065"/>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41F8CA6-0850-0030-8264-7BAFEE5A607E}"/>
              </a:ext>
            </a:extLst>
          </p:cNvPr>
          <p:cNvCxnSpPr/>
          <p:nvPr/>
        </p:nvCxnSpPr>
        <p:spPr>
          <a:xfrm>
            <a:off x="3001122" y="1510065"/>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E529C96-32F8-9317-8ED7-5B7B6E46496A}"/>
              </a:ext>
            </a:extLst>
          </p:cNvPr>
          <p:cNvCxnSpPr/>
          <p:nvPr/>
        </p:nvCxnSpPr>
        <p:spPr>
          <a:xfrm>
            <a:off x="1801523" y="2210714"/>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8338882-7A6E-C707-E15A-3BFE2355FC69}"/>
              </a:ext>
            </a:extLst>
          </p:cNvPr>
          <p:cNvCxnSpPr/>
          <p:nvPr/>
        </p:nvCxnSpPr>
        <p:spPr>
          <a:xfrm>
            <a:off x="3001122" y="2210714"/>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2A5D04E-56C5-3393-0598-E0B8C07AEB40}"/>
              </a:ext>
            </a:extLst>
          </p:cNvPr>
          <p:cNvCxnSpPr/>
          <p:nvPr/>
        </p:nvCxnSpPr>
        <p:spPr>
          <a:xfrm>
            <a:off x="4216919" y="1510065"/>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1C9DD6B-BB76-3228-B638-664E22B62B31}"/>
              </a:ext>
            </a:extLst>
          </p:cNvPr>
          <p:cNvCxnSpPr/>
          <p:nvPr/>
        </p:nvCxnSpPr>
        <p:spPr>
          <a:xfrm>
            <a:off x="4216919" y="2206408"/>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82B88548-F7A6-CFFE-65E4-68EE7BB65B6C}"/>
              </a:ext>
            </a:extLst>
          </p:cNvPr>
          <p:cNvCxnSpPr>
            <a:stCxn id="13" idx="2"/>
            <a:endCxn id="9" idx="1"/>
          </p:cNvCxnSpPr>
          <p:nvPr/>
        </p:nvCxnSpPr>
        <p:spPr>
          <a:xfrm rot="16200000" flipH="1">
            <a:off x="469007" y="1625180"/>
            <a:ext cx="390179" cy="444457"/>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1">
            <a:extLst>
              <a:ext uri="{FF2B5EF4-FFF2-40B4-BE49-F238E27FC236}">
                <a16:creationId xmlns:a16="http://schemas.microsoft.com/office/drawing/2014/main" id="{E20983DC-4254-CA1F-1F06-508EA92B9CED}"/>
              </a:ext>
            </a:extLst>
          </p:cNvPr>
          <p:cNvSpPr>
            <a:spLocks noChangeArrowheads="1"/>
          </p:cNvSpPr>
          <p:nvPr/>
        </p:nvSpPr>
        <p:spPr bwMode="auto">
          <a:xfrm>
            <a:off x="190985" y="2954962"/>
            <a:ext cx="60085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1430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简单</a:t>
            </a:r>
            <a:r>
              <a:rPr kumimoji="0" lang="zh-CN" altLang="en-US"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有利于并行计算</a:t>
            </a:r>
            <a:r>
              <a:rPr lang="zh-CN" altLang="en-US" sz="1600" dirty="0">
                <a:solidFill>
                  <a:srgbClr val="4B4B4B"/>
                </a:solidFill>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误差不会被传送</a:t>
            </a:r>
            <a:r>
              <a:rPr lang="zh-CN" altLang="en-US" sz="1600" dirty="0">
                <a:solidFill>
                  <a:srgbClr val="4B4B4B"/>
                </a:solidFill>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不能隐藏明文的模式</a:t>
            </a:r>
            <a:endParaRPr kumimoji="0" lang="zh-CN" altLang="zh-CN" sz="1400" b="0" i="0" u="none" strike="noStrike" cap="none" normalizeH="0" baseline="0" dirty="0">
              <a:ln>
                <a:noFill/>
              </a:ln>
              <a:solidFill>
                <a:schemeClr val="tx1"/>
              </a:solidFill>
              <a:effectLst/>
            </a:endParaRPr>
          </a:p>
        </p:txBody>
      </p:sp>
      <p:sp>
        <p:nvSpPr>
          <p:cNvPr id="30" name="矩形 29">
            <a:extLst>
              <a:ext uri="{FF2B5EF4-FFF2-40B4-BE49-F238E27FC236}">
                <a16:creationId xmlns:a16="http://schemas.microsoft.com/office/drawing/2014/main" id="{405EB1FE-6E12-C298-9667-A306FB0C65B7}"/>
              </a:ext>
            </a:extLst>
          </p:cNvPr>
          <p:cNvSpPr/>
          <p:nvPr/>
        </p:nvSpPr>
        <p:spPr>
          <a:xfrm>
            <a:off x="7333041" y="914729"/>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grpSp>
        <p:nvGrpSpPr>
          <p:cNvPr id="33" name="组合 32">
            <a:extLst>
              <a:ext uri="{FF2B5EF4-FFF2-40B4-BE49-F238E27FC236}">
                <a16:creationId xmlns:a16="http://schemas.microsoft.com/office/drawing/2014/main" id="{F4D3B71C-5821-14DE-9641-FA688A795275}"/>
              </a:ext>
            </a:extLst>
          </p:cNvPr>
          <p:cNvGrpSpPr/>
          <p:nvPr/>
        </p:nvGrpSpPr>
        <p:grpSpPr>
          <a:xfrm>
            <a:off x="7635115" y="1629272"/>
            <a:ext cx="404043" cy="364219"/>
            <a:chOff x="6228272" y="2388517"/>
            <a:chExt cx="404043" cy="364219"/>
          </a:xfrm>
        </p:grpSpPr>
        <p:sp>
          <p:nvSpPr>
            <p:cNvPr id="31" name="椭圆 30">
              <a:extLst>
                <a:ext uri="{FF2B5EF4-FFF2-40B4-BE49-F238E27FC236}">
                  <a16:creationId xmlns:a16="http://schemas.microsoft.com/office/drawing/2014/main" id="{8187427B-9690-1524-2690-9ADDC085BD00}"/>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十字形 31">
              <a:extLst>
                <a:ext uri="{FF2B5EF4-FFF2-40B4-BE49-F238E27FC236}">
                  <a16:creationId xmlns:a16="http://schemas.microsoft.com/office/drawing/2014/main" id="{38283D09-0EDD-7651-C449-4BAC5EBE4F32}"/>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CF960DD0-EFDE-CB76-2B46-31D6ACFC407B}"/>
              </a:ext>
            </a:extLst>
          </p:cNvPr>
          <p:cNvSpPr/>
          <p:nvPr/>
        </p:nvSpPr>
        <p:spPr>
          <a:xfrm>
            <a:off x="7324418" y="2352916"/>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35" name="矩形 34">
            <a:extLst>
              <a:ext uri="{FF2B5EF4-FFF2-40B4-BE49-F238E27FC236}">
                <a16:creationId xmlns:a16="http://schemas.microsoft.com/office/drawing/2014/main" id="{798C3F2B-C970-795F-DE36-35922E9D7348}"/>
              </a:ext>
            </a:extLst>
          </p:cNvPr>
          <p:cNvSpPr/>
          <p:nvPr/>
        </p:nvSpPr>
        <p:spPr>
          <a:xfrm>
            <a:off x="6108621" y="2352916"/>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sp>
        <p:nvSpPr>
          <p:cNvPr id="36" name="矩形 35">
            <a:extLst>
              <a:ext uri="{FF2B5EF4-FFF2-40B4-BE49-F238E27FC236}">
                <a16:creationId xmlns:a16="http://schemas.microsoft.com/office/drawing/2014/main" id="{E4705873-B00D-938A-B439-17A71B700EA3}"/>
              </a:ext>
            </a:extLst>
          </p:cNvPr>
          <p:cNvSpPr/>
          <p:nvPr/>
        </p:nvSpPr>
        <p:spPr>
          <a:xfrm>
            <a:off x="6096000" y="1116140"/>
            <a:ext cx="671974" cy="33643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sp>
        <p:nvSpPr>
          <p:cNvPr id="37" name="矩形 36">
            <a:extLst>
              <a:ext uri="{FF2B5EF4-FFF2-40B4-BE49-F238E27FC236}">
                <a16:creationId xmlns:a16="http://schemas.microsoft.com/office/drawing/2014/main" id="{1A256AC6-949B-B729-D7C2-E25361DDC533}"/>
              </a:ext>
            </a:extLst>
          </p:cNvPr>
          <p:cNvSpPr/>
          <p:nvPr/>
        </p:nvSpPr>
        <p:spPr>
          <a:xfrm>
            <a:off x="7324417" y="3107948"/>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cxnSp>
        <p:nvCxnSpPr>
          <p:cNvPr id="43" name="直接箭头连接符 42">
            <a:extLst>
              <a:ext uri="{FF2B5EF4-FFF2-40B4-BE49-F238E27FC236}">
                <a16:creationId xmlns:a16="http://schemas.microsoft.com/office/drawing/2014/main" id="{8C5047CD-A6C0-D24E-257B-FD786AAA7435}"/>
              </a:ext>
            </a:extLst>
          </p:cNvPr>
          <p:cNvCxnSpPr/>
          <p:nvPr/>
        </p:nvCxnSpPr>
        <p:spPr>
          <a:xfrm>
            <a:off x="7837654" y="1265053"/>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51719E2-EA9A-FD31-33C8-3CA7F344CAD3}"/>
              </a:ext>
            </a:extLst>
          </p:cNvPr>
          <p:cNvCxnSpPr/>
          <p:nvPr/>
        </p:nvCxnSpPr>
        <p:spPr>
          <a:xfrm>
            <a:off x="7837135" y="1993491"/>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B735A2B-42BA-B902-CD00-2BFB451EB203}"/>
              </a:ext>
            </a:extLst>
          </p:cNvPr>
          <p:cNvCxnSpPr/>
          <p:nvPr/>
        </p:nvCxnSpPr>
        <p:spPr>
          <a:xfrm>
            <a:off x="7837135" y="2711363"/>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E3DF1B45-4B55-9D9A-6BBF-7C5C9B1E3C55}"/>
              </a:ext>
            </a:extLst>
          </p:cNvPr>
          <p:cNvCxnSpPr>
            <a:cxnSpLocks/>
            <a:stCxn id="35" idx="3"/>
            <a:endCxn id="34" idx="1"/>
          </p:cNvCxnSpPr>
          <p:nvPr/>
        </p:nvCxnSpPr>
        <p:spPr>
          <a:xfrm>
            <a:off x="6780595" y="2521131"/>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CC1043B7-BE01-BA6A-1C79-41E6B7112A36}"/>
              </a:ext>
            </a:extLst>
          </p:cNvPr>
          <p:cNvCxnSpPr>
            <a:cxnSpLocks/>
            <a:stCxn id="36" idx="2"/>
            <a:endCxn id="31" idx="2"/>
          </p:cNvCxnSpPr>
          <p:nvPr/>
        </p:nvCxnSpPr>
        <p:spPr>
          <a:xfrm rot="16200000" flipH="1">
            <a:off x="6854145" y="1030412"/>
            <a:ext cx="358812" cy="1203128"/>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2658585E-164A-5CA7-415E-D8153961013C}"/>
              </a:ext>
            </a:extLst>
          </p:cNvPr>
          <p:cNvSpPr/>
          <p:nvPr/>
        </p:nvSpPr>
        <p:spPr>
          <a:xfrm>
            <a:off x="10083606" y="914729"/>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grpSp>
        <p:nvGrpSpPr>
          <p:cNvPr id="57" name="组合 56">
            <a:extLst>
              <a:ext uri="{FF2B5EF4-FFF2-40B4-BE49-F238E27FC236}">
                <a16:creationId xmlns:a16="http://schemas.microsoft.com/office/drawing/2014/main" id="{50C42C6F-7567-D925-493A-EC3A1B24FEF8}"/>
              </a:ext>
            </a:extLst>
          </p:cNvPr>
          <p:cNvGrpSpPr/>
          <p:nvPr/>
        </p:nvGrpSpPr>
        <p:grpSpPr>
          <a:xfrm>
            <a:off x="10385680" y="1629272"/>
            <a:ext cx="404043" cy="364219"/>
            <a:chOff x="6228272" y="2388517"/>
            <a:chExt cx="404043" cy="364219"/>
          </a:xfrm>
        </p:grpSpPr>
        <p:sp>
          <p:nvSpPr>
            <p:cNvPr id="58" name="椭圆 57">
              <a:extLst>
                <a:ext uri="{FF2B5EF4-FFF2-40B4-BE49-F238E27FC236}">
                  <a16:creationId xmlns:a16="http://schemas.microsoft.com/office/drawing/2014/main" id="{493897FF-B2E4-83DB-A3C3-B1F27EF18546}"/>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十字形 58">
              <a:extLst>
                <a:ext uri="{FF2B5EF4-FFF2-40B4-BE49-F238E27FC236}">
                  <a16:creationId xmlns:a16="http://schemas.microsoft.com/office/drawing/2014/main" id="{A63A8BAB-435F-0271-CC9B-392A3007EC1B}"/>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a:extLst>
              <a:ext uri="{FF2B5EF4-FFF2-40B4-BE49-F238E27FC236}">
                <a16:creationId xmlns:a16="http://schemas.microsoft.com/office/drawing/2014/main" id="{59276FAE-CC0B-42B3-6743-0B3459A8E237}"/>
              </a:ext>
            </a:extLst>
          </p:cNvPr>
          <p:cNvSpPr/>
          <p:nvPr/>
        </p:nvSpPr>
        <p:spPr>
          <a:xfrm>
            <a:off x="10074983" y="2352916"/>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61" name="矩形 60">
            <a:extLst>
              <a:ext uri="{FF2B5EF4-FFF2-40B4-BE49-F238E27FC236}">
                <a16:creationId xmlns:a16="http://schemas.microsoft.com/office/drawing/2014/main" id="{C0703D21-AA98-1B81-F7F3-E06631DE3B24}"/>
              </a:ext>
            </a:extLst>
          </p:cNvPr>
          <p:cNvSpPr/>
          <p:nvPr/>
        </p:nvSpPr>
        <p:spPr>
          <a:xfrm>
            <a:off x="8859186" y="2352916"/>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sp>
        <p:nvSpPr>
          <p:cNvPr id="63" name="矩形 62">
            <a:extLst>
              <a:ext uri="{FF2B5EF4-FFF2-40B4-BE49-F238E27FC236}">
                <a16:creationId xmlns:a16="http://schemas.microsoft.com/office/drawing/2014/main" id="{4BDEE090-4513-74EE-A5AB-91DA6804193D}"/>
              </a:ext>
            </a:extLst>
          </p:cNvPr>
          <p:cNvSpPr/>
          <p:nvPr/>
        </p:nvSpPr>
        <p:spPr>
          <a:xfrm>
            <a:off x="10074982" y="3107948"/>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cxnSp>
        <p:nvCxnSpPr>
          <p:cNvPr id="64" name="直接箭头连接符 63">
            <a:extLst>
              <a:ext uri="{FF2B5EF4-FFF2-40B4-BE49-F238E27FC236}">
                <a16:creationId xmlns:a16="http://schemas.microsoft.com/office/drawing/2014/main" id="{FFAB00BB-0488-DF39-58D0-F4819C1CB1FD}"/>
              </a:ext>
            </a:extLst>
          </p:cNvPr>
          <p:cNvCxnSpPr/>
          <p:nvPr/>
        </p:nvCxnSpPr>
        <p:spPr>
          <a:xfrm>
            <a:off x="10588219" y="1265053"/>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2DB0E50-A384-C446-0019-43E2A740EF31}"/>
              </a:ext>
            </a:extLst>
          </p:cNvPr>
          <p:cNvCxnSpPr/>
          <p:nvPr/>
        </p:nvCxnSpPr>
        <p:spPr>
          <a:xfrm>
            <a:off x="10587700" y="1993491"/>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F0C45D4-5736-0D9D-4D9A-DF4B3143FA7D}"/>
              </a:ext>
            </a:extLst>
          </p:cNvPr>
          <p:cNvCxnSpPr/>
          <p:nvPr/>
        </p:nvCxnSpPr>
        <p:spPr>
          <a:xfrm>
            <a:off x="10587700" y="2711363"/>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083985C4-F0AD-713F-90E5-D673519F007B}"/>
              </a:ext>
            </a:extLst>
          </p:cNvPr>
          <p:cNvCxnSpPr>
            <a:cxnSpLocks/>
            <a:stCxn id="61" idx="3"/>
            <a:endCxn id="60" idx="1"/>
          </p:cNvCxnSpPr>
          <p:nvPr/>
        </p:nvCxnSpPr>
        <p:spPr>
          <a:xfrm>
            <a:off x="9531160" y="2521131"/>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C7FA4457-B777-EF4F-E6A5-31BE1FEB4A4E}"/>
              </a:ext>
            </a:extLst>
          </p:cNvPr>
          <p:cNvCxnSpPr>
            <a:cxnSpLocks/>
            <a:stCxn id="37" idx="3"/>
            <a:endCxn id="58" idx="2"/>
          </p:cNvCxnSpPr>
          <p:nvPr/>
        </p:nvCxnSpPr>
        <p:spPr>
          <a:xfrm flipV="1">
            <a:off x="8332605" y="1811382"/>
            <a:ext cx="2053075" cy="1464781"/>
          </a:xfrm>
          <a:prstGeom prst="bentConnector3">
            <a:avLst>
              <a:gd name="adj1" fmla="val 16968"/>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2">
            <a:extLst>
              <a:ext uri="{FF2B5EF4-FFF2-40B4-BE49-F238E27FC236}">
                <a16:creationId xmlns:a16="http://schemas.microsoft.com/office/drawing/2014/main" id="{4FA376FD-B2FB-746D-C1CB-0959748DAAA4}"/>
              </a:ext>
            </a:extLst>
          </p:cNvPr>
          <p:cNvSpPr>
            <a:spLocks noChangeArrowheads="1"/>
          </p:cNvSpPr>
          <p:nvPr/>
        </p:nvSpPr>
        <p:spPr bwMode="auto">
          <a:xfrm>
            <a:off x="5360893" y="340691"/>
            <a:ext cx="62304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1430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安全性好于</a:t>
            </a:r>
            <a:r>
              <a:rPr kumimoji="0" lang="zh-CN" altLang="zh-CN" sz="1600" b="0" i="0" u="none" strike="noStrike" cap="none" normalizeH="0" baseline="0" dirty="0">
                <a:ln>
                  <a:noFill/>
                </a:ln>
                <a:solidFill>
                  <a:srgbClr val="4B4B4B"/>
                </a:solidFill>
                <a:effectLst/>
                <a:ea typeface="PingFang SC"/>
              </a:rPr>
              <a:t>ECB,</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适合传输长度长的报文</a:t>
            </a:r>
            <a:r>
              <a:rPr kumimoji="0" lang="zh-CN" altLang="zh-CN" sz="1600" b="0" i="0" u="none" strike="noStrike" cap="none" normalizeH="0" baseline="0" dirty="0">
                <a:ln>
                  <a:noFill/>
                </a:ln>
                <a:solidFill>
                  <a:srgbClr val="4B4B4B"/>
                </a:solidFill>
                <a:effectLst/>
                <a:ea typeface="PingFang SC"/>
              </a:rPr>
              <a:t>,</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是</a:t>
            </a:r>
            <a:r>
              <a:rPr kumimoji="0" lang="zh-CN" altLang="zh-CN" sz="1600" b="0" i="0" u="none" strike="noStrike" cap="none" normalizeH="0" baseline="0" dirty="0">
                <a:ln>
                  <a:noFill/>
                </a:ln>
                <a:solidFill>
                  <a:srgbClr val="4B4B4B"/>
                </a:solidFill>
                <a:effectLst/>
                <a:ea typeface="PingFang SC"/>
              </a:rPr>
              <a:t>SSL</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4B4B4B"/>
                </a:solidFill>
                <a:effectLst/>
                <a:ea typeface="PingFang SC"/>
              </a:rPr>
              <a:t>IPSec</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的标准</a:t>
            </a:r>
            <a:endParaRPr lang="en-US" altLang="zh-CN" sz="1600" dirty="0"/>
          </a:p>
          <a:p>
            <a:pPr lvl="0"/>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不利于并行计算</a:t>
            </a:r>
            <a:r>
              <a:rPr kumimoji="0" lang="zh-CN" altLang="en-US"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a:t>
            </a:r>
            <a:r>
              <a:rPr lang="zh-CN" altLang="en-US" sz="1600" dirty="0">
                <a:solidFill>
                  <a:srgbClr val="4B4B4B"/>
                </a:solidFill>
                <a:latin typeface="宋体" panose="02010600030101010101" pitchFamily="2" charset="-122"/>
                <a:ea typeface="宋体" panose="02010600030101010101" pitchFamily="2" charset="-122"/>
              </a:rPr>
              <a:t>会</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传递</a:t>
            </a:r>
            <a:r>
              <a:rPr lang="zh-CN" altLang="zh-CN" sz="1600" dirty="0">
                <a:solidFill>
                  <a:srgbClr val="4B4B4B"/>
                </a:solidFill>
                <a:latin typeface="宋体" panose="02010600030101010101" pitchFamily="2" charset="-122"/>
                <a:ea typeface="宋体" panose="02010600030101010101" pitchFamily="2" charset="-122"/>
              </a:rPr>
              <a:t>误差</a:t>
            </a:r>
            <a:r>
              <a:rPr lang="zh-CN" altLang="en-US" sz="1600" dirty="0">
                <a:solidFill>
                  <a:srgbClr val="4B4B4B"/>
                </a:solidFill>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4B4B4B"/>
                </a:solidFill>
                <a:effectLst/>
                <a:latin typeface="宋体" panose="02010600030101010101" pitchFamily="2" charset="-122"/>
                <a:ea typeface="宋体" panose="02010600030101010101" pitchFamily="2" charset="-122"/>
              </a:rPr>
              <a:t>需要初始化向量</a:t>
            </a:r>
            <a:r>
              <a:rPr kumimoji="0" lang="zh-CN" altLang="zh-CN" sz="1600" b="0" i="0" u="none" strike="noStrike" cap="none" normalizeH="0" baseline="0" dirty="0">
                <a:ln>
                  <a:noFill/>
                </a:ln>
                <a:solidFill>
                  <a:srgbClr val="4B4B4B"/>
                </a:solidFill>
                <a:effectLst/>
                <a:ea typeface="PingFang SC"/>
              </a:rPr>
              <a:t>IV</a:t>
            </a:r>
            <a:endParaRPr kumimoji="0" lang="zh-CN" altLang="zh-CN" sz="1600" b="0" i="0" u="none" strike="noStrike" cap="none" normalizeH="0" baseline="0" dirty="0">
              <a:ln>
                <a:noFill/>
              </a:ln>
              <a:solidFill>
                <a:schemeClr val="tx1"/>
              </a:solidFill>
              <a:effectLst/>
            </a:endParaRPr>
          </a:p>
        </p:txBody>
      </p:sp>
      <p:sp>
        <p:nvSpPr>
          <p:cNvPr id="72" name="矩形 71">
            <a:extLst>
              <a:ext uri="{FF2B5EF4-FFF2-40B4-BE49-F238E27FC236}">
                <a16:creationId xmlns:a16="http://schemas.microsoft.com/office/drawing/2014/main" id="{C97463BB-843E-C92F-C3DE-554E5DFE96B6}"/>
              </a:ext>
            </a:extLst>
          </p:cNvPr>
          <p:cNvSpPr/>
          <p:nvPr/>
        </p:nvSpPr>
        <p:spPr>
          <a:xfrm>
            <a:off x="172861" y="4306602"/>
            <a:ext cx="1008188"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grpSp>
        <p:nvGrpSpPr>
          <p:cNvPr id="73" name="组合 72">
            <a:extLst>
              <a:ext uri="{FF2B5EF4-FFF2-40B4-BE49-F238E27FC236}">
                <a16:creationId xmlns:a16="http://schemas.microsoft.com/office/drawing/2014/main" id="{78FA1EB8-B561-6CDC-203C-43079A53B2FE}"/>
              </a:ext>
            </a:extLst>
          </p:cNvPr>
          <p:cNvGrpSpPr/>
          <p:nvPr/>
        </p:nvGrpSpPr>
        <p:grpSpPr>
          <a:xfrm>
            <a:off x="1707014" y="5461679"/>
            <a:ext cx="404043" cy="364219"/>
            <a:chOff x="6228272" y="2388517"/>
            <a:chExt cx="404043" cy="364219"/>
          </a:xfrm>
        </p:grpSpPr>
        <p:sp>
          <p:nvSpPr>
            <p:cNvPr id="74" name="椭圆 73">
              <a:extLst>
                <a:ext uri="{FF2B5EF4-FFF2-40B4-BE49-F238E27FC236}">
                  <a16:creationId xmlns:a16="http://schemas.microsoft.com/office/drawing/2014/main" id="{D9421824-F99F-B70E-5CB9-974761F1FC51}"/>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十字形 74">
              <a:extLst>
                <a:ext uri="{FF2B5EF4-FFF2-40B4-BE49-F238E27FC236}">
                  <a16:creationId xmlns:a16="http://schemas.microsoft.com/office/drawing/2014/main" id="{34CD2226-510C-C132-78F8-A3D1EBA012DD}"/>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a:extLst>
              <a:ext uri="{FF2B5EF4-FFF2-40B4-BE49-F238E27FC236}">
                <a16:creationId xmlns:a16="http://schemas.microsoft.com/office/drawing/2014/main" id="{BEBB47B1-059E-2829-E1C2-E2FE05A7FC41}"/>
              </a:ext>
            </a:extLst>
          </p:cNvPr>
          <p:cNvSpPr/>
          <p:nvPr/>
        </p:nvSpPr>
        <p:spPr>
          <a:xfrm>
            <a:off x="1396673" y="4795773"/>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77" name="矩形 76">
            <a:extLst>
              <a:ext uri="{FF2B5EF4-FFF2-40B4-BE49-F238E27FC236}">
                <a16:creationId xmlns:a16="http://schemas.microsoft.com/office/drawing/2014/main" id="{42A70D1C-4489-F7B7-A15C-66DE7CB6774E}"/>
              </a:ext>
            </a:extLst>
          </p:cNvPr>
          <p:cNvSpPr/>
          <p:nvPr/>
        </p:nvSpPr>
        <p:spPr>
          <a:xfrm>
            <a:off x="1573047" y="4066803"/>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sp>
        <p:nvSpPr>
          <p:cNvPr id="79" name="矩形 78">
            <a:extLst>
              <a:ext uri="{FF2B5EF4-FFF2-40B4-BE49-F238E27FC236}">
                <a16:creationId xmlns:a16="http://schemas.microsoft.com/office/drawing/2014/main" id="{2591914B-29D9-15FA-A677-02BA37DDE3B6}"/>
              </a:ext>
            </a:extLst>
          </p:cNvPr>
          <p:cNvSpPr/>
          <p:nvPr/>
        </p:nvSpPr>
        <p:spPr>
          <a:xfrm>
            <a:off x="2601197" y="5491628"/>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cxnSp>
        <p:nvCxnSpPr>
          <p:cNvPr id="80" name="直接箭头连接符 79">
            <a:extLst>
              <a:ext uri="{FF2B5EF4-FFF2-40B4-BE49-F238E27FC236}">
                <a16:creationId xmlns:a16="http://schemas.microsoft.com/office/drawing/2014/main" id="{9E1AC379-51DD-66D4-1E03-FAED2B766AD6}"/>
              </a:ext>
            </a:extLst>
          </p:cNvPr>
          <p:cNvCxnSpPr/>
          <p:nvPr/>
        </p:nvCxnSpPr>
        <p:spPr>
          <a:xfrm>
            <a:off x="1901286" y="4403765"/>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3AD14FF6-18F5-8CE7-CEA2-0519C6109AEC}"/>
              </a:ext>
            </a:extLst>
          </p:cNvPr>
          <p:cNvCxnSpPr>
            <a:cxnSpLocks/>
          </p:cNvCxnSpPr>
          <p:nvPr/>
        </p:nvCxnSpPr>
        <p:spPr>
          <a:xfrm>
            <a:off x="1900766" y="5132203"/>
            <a:ext cx="0" cy="2947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9C1D802-06C0-5179-C20C-CDC7C931E413}"/>
              </a:ext>
            </a:extLst>
          </p:cNvPr>
          <p:cNvCxnSpPr>
            <a:cxnSpLocks/>
          </p:cNvCxnSpPr>
          <p:nvPr/>
        </p:nvCxnSpPr>
        <p:spPr>
          <a:xfrm flipV="1">
            <a:off x="1900766" y="5858679"/>
            <a:ext cx="0" cy="34629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CC008012-FDDC-BD0D-0F78-A46F08FB9898}"/>
              </a:ext>
            </a:extLst>
          </p:cNvPr>
          <p:cNvSpPr/>
          <p:nvPr/>
        </p:nvSpPr>
        <p:spPr>
          <a:xfrm>
            <a:off x="1396673" y="6258079"/>
            <a:ext cx="1045787"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cxnSp>
        <p:nvCxnSpPr>
          <p:cNvPr id="111" name="直接箭头连接符 110">
            <a:extLst>
              <a:ext uri="{FF2B5EF4-FFF2-40B4-BE49-F238E27FC236}">
                <a16:creationId xmlns:a16="http://schemas.microsoft.com/office/drawing/2014/main" id="{D4A9459D-F5F6-A893-91DC-B4F9CD6432D4}"/>
              </a:ext>
            </a:extLst>
          </p:cNvPr>
          <p:cNvCxnSpPr>
            <a:cxnSpLocks/>
          </p:cNvCxnSpPr>
          <p:nvPr/>
        </p:nvCxnSpPr>
        <p:spPr>
          <a:xfrm>
            <a:off x="2160450" y="5659843"/>
            <a:ext cx="4278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组合 130">
            <a:extLst>
              <a:ext uri="{FF2B5EF4-FFF2-40B4-BE49-F238E27FC236}">
                <a16:creationId xmlns:a16="http://schemas.microsoft.com/office/drawing/2014/main" id="{5D9987DA-2318-3CD4-EB22-E173F37C53BA}"/>
              </a:ext>
            </a:extLst>
          </p:cNvPr>
          <p:cNvGrpSpPr/>
          <p:nvPr/>
        </p:nvGrpSpPr>
        <p:grpSpPr>
          <a:xfrm>
            <a:off x="4033012" y="5461679"/>
            <a:ext cx="404043" cy="364219"/>
            <a:chOff x="6228272" y="2388517"/>
            <a:chExt cx="404043" cy="364219"/>
          </a:xfrm>
        </p:grpSpPr>
        <p:sp>
          <p:nvSpPr>
            <p:cNvPr id="132" name="椭圆 131">
              <a:extLst>
                <a:ext uri="{FF2B5EF4-FFF2-40B4-BE49-F238E27FC236}">
                  <a16:creationId xmlns:a16="http://schemas.microsoft.com/office/drawing/2014/main" id="{82641D50-FC81-8479-3167-05D6622722E5}"/>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十字形 132">
              <a:extLst>
                <a:ext uri="{FF2B5EF4-FFF2-40B4-BE49-F238E27FC236}">
                  <a16:creationId xmlns:a16="http://schemas.microsoft.com/office/drawing/2014/main" id="{BC0F289C-48C9-16D4-FCB1-0564B8A45CCD}"/>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矩形 133">
            <a:extLst>
              <a:ext uri="{FF2B5EF4-FFF2-40B4-BE49-F238E27FC236}">
                <a16:creationId xmlns:a16="http://schemas.microsoft.com/office/drawing/2014/main" id="{E9E38189-3176-EBA5-23A7-21DC7A317C64}"/>
              </a:ext>
            </a:extLst>
          </p:cNvPr>
          <p:cNvSpPr/>
          <p:nvPr/>
        </p:nvSpPr>
        <p:spPr>
          <a:xfrm>
            <a:off x="3722671" y="4795773"/>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36" name="矩形 135">
            <a:extLst>
              <a:ext uri="{FF2B5EF4-FFF2-40B4-BE49-F238E27FC236}">
                <a16:creationId xmlns:a16="http://schemas.microsoft.com/office/drawing/2014/main" id="{F43B567C-DA25-9EFF-9B0B-91287E3E414D}"/>
              </a:ext>
            </a:extLst>
          </p:cNvPr>
          <p:cNvSpPr/>
          <p:nvPr/>
        </p:nvSpPr>
        <p:spPr>
          <a:xfrm>
            <a:off x="4927195" y="5491628"/>
            <a:ext cx="1008187"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cxnSp>
        <p:nvCxnSpPr>
          <p:cNvPr id="138" name="直接箭头连接符 137">
            <a:extLst>
              <a:ext uri="{FF2B5EF4-FFF2-40B4-BE49-F238E27FC236}">
                <a16:creationId xmlns:a16="http://schemas.microsoft.com/office/drawing/2014/main" id="{EBFB49B2-CDFC-D21E-79CA-639ED5B87855}"/>
              </a:ext>
            </a:extLst>
          </p:cNvPr>
          <p:cNvCxnSpPr>
            <a:cxnSpLocks/>
          </p:cNvCxnSpPr>
          <p:nvPr/>
        </p:nvCxnSpPr>
        <p:spPr>
          <a:xfrm>
            <a:off x="4226764" y="5132203"/>
            <a:ext cx="0" cy="2947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8BEDA63E-4992-2FDF-5F70-75EA3CE52E7A}"/>
              </a:ext>
            </a:extLst>
          </p:cNvPr>
          <p:cNvCxnSpPr>
            <a:cxnSpLocks/>
          </p:cNvCxnSpPr>
          <p:nvPr/>
        </p:nvCxnSpPr>
        <p:spPr>
          <a:xfrm flipV="1">
            <a:off x="4226764" y="5858679"/>
            <a:ext cx="0" cy="34629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8B8B9310-8090-4B30-0DA8-B0B4C4F0B2C3}"/>
              </a:ext>
            </a:extLst>
          </p:cNvPr>
          <p:cNvSpPr/>
          <p:nvPr/>
        </p:nvSpPr>
        <p:spPr>
          <a:xfrm>
            <a:off x="3722671" y="6258079"/>
            <a:ext cx="1045787"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cxnSp>
        <p:nvCxnSpPr>
          <p:cNvPr id="142" name="直接箭头连接符 141">
            <a:extLst>
              <a:ext uri="{FF2B5EF4-FFF2-40B4-BE49-F238E27FC236}">
                <a16:creationId xmlns:a16="http://schemas.microsoft.com/office/drawing/2014/main" id="{241C3FDE-1B70-684C-14DC-250165163E74}"/>
              </a:ext>
            </a:extLst>
          </p:cNvPr>
          <p:cNvCxnSpPr>
            <a:cxnSpLocks/>
          </p:cNvCxnSpPr>
          <p:nvPr/>
        </p:nvCxnSpPr>
        <p:spPr>
          <a:xfrm>
            <a:off x="4486448" y="5659843"/>
            <a:ext cx="4278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连接符: 肘形 143">
            <a:extLst>
              <a:ext uri="{FF2B5EF4-FFF2-40B4-BE49-F238E27FC236}">
                <a16:creationId xmlns:a16="http://schemas.microsoft.com/office/drawing/2014/main" id="{77DA2F02-DD8F-B57E-F365-1AACED6421D5}"/>
              </a:ext>
            </a:extLst>
          </p:cNvPr>
          <p:cNvCxnSpPr>
            <a:cxnSpLocks/>
            <a:stCxn id="72" idx="2"/>
            <a:endCxn id="76" idx="1"/>
          </p:cNvCxnSpPr>
          <p:nvPr/>
        </p:nvCxnSpPr>
        <p:spPr>
          <a:xfrm rot="16200000" flipH="1">
            <a:off x="876336" y="4443651"/>
            <a:ext cx="320956" cy="719718"/>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矩形 163">
            <a:extLst>
              <a:ext uri="{FF2B5EF4-FFF2-40B4-BE49-F238E27FC236}">
                <a16:creationId xmlns:a16="http://schemas.microsoft.com/office/drawing/2014/main" id="{F3AD62C5-E704-17E0-688B-9B7CEE80CBF6}"/>
              </a:ext>
            </a:extLst>
          </p:cNvPr>
          <p:cNvSpPr/>
          <p:nvPr/>
        </p:nvSpPr>
        <p:spPr>
          <a:xfrm>
            <a:off x="3890339" y="4075038"/>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165" name="直接箭头连接符 164">
            <a:extLst>
              <a:ext uri="{FF2B5EF4-FFF2-40B4-BE49-F238E27FC236}">
                <a16:creationId xmlns:a16="http://schemas.microsoft.com/office/drawing/2014/main" id="{F6B629CE-A0D3-C5F8-8266-DD7C5E41237F}"/>
              </a:ext>
            </a:extLst>
          </p:cNvPr>
          <p:cNvCxnSpPr/>
          <p:nvPr/>
        </p:nvCxnSpPr>
        <p:spPr>
          <a:xfrm>
            <a:off x="4218578" y="4412000"/>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D616F964-C379-7A37-7F37-F44ADF85D9D1}"/>
              </a:ext>
            </a:extLst>
          </p:cNvPr>
          <p:cNvCxnSpPr>
            <a:cxnSpLocks/>
            <a:stCxn id="79" idx="0"/>
            <a:endCxn id="134" idx="1"/>
          </p:cNvCxnSpPr>
          <p:nvPr/>
        </p:nvCxnSpPr>
        <p:spPr>
          <a:xfrm rot="5400000" flipH="1" flipV="1">
            <a:off x="3150161" y="4919118"/>
            <a:ext cx="527640" cy="617380"/>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3">
            <a:extLst>
              <a:ext uri="{FF2B5EF4-FFF2-40B4-BE49-F238E27FC236}">
                <a16:creationId xmlns:a16="http://schemas.microsoft.com/office/drawing/2014/main" id="{18E4DAC1-8EBF-E450-FC52-71E38F238AF1}"/>
              </a:ext>
            </a:extLst>
          </p:cNvPr>
          <p:cNvSpPr>
            <a:spLocks noChangeArrowheads="1"/>
          </p:cNvSpPr>
          <p:nvPr/>
        </p:nvSpPr>
        <p:spPr bwMode="auto">
          <a:xfrm>
            <a:off x="4108692" y="3685524"/>
            <a:ext cx="31713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a:solidFill>
                  <a:srgbClr val="4B4B4B"/>
                </a:solidFill>
                <a:latin typeface="宋体" panose="02010600030101010101" pitchFamily="2" charset="-122"/>
                <a:ea typeface="宋体" panose="02010600030101010101" pitchFamily="2" charset="-122"/>
              </a:rPr>
              <a:t>不直接加密明文，会</a:t>
            </a:r>
            <a:r>
              <a:rPr lang="zh-CN" altLang="zh-CN" sz="1600" dirty="0">
                <a:solidFill>
                  <a:srgbClr val="4B4B4B"/>
                </a:solidFill>
                <a:latin typeface="宋体" panose="02010600030101010101" pitchFamily="2" charset="-122"/>
                <a:ea typeface="宋体" panose="02010600030101010101" pitchFamily="2" charset="-122"/>
              </a:rPr>
              <a:t>传递误差</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70" name="矩形 169">
            <a:extLst>
              <a:ext uri="{FF2B5EF4-FFF2-40B4-BE49-F238E27FC236}">
                <a16:creationId xmlns:a16="http://schemas.microsoft.com/office/drawing/2014/main" id="{11E1EA85-4A83-BEB2-06DD-66415C154FD8}"/>
              </a:ext>
            </a:extLst>
          </p:cNvPr>
          <p:cNvSpPr/>
          <p:nvPr/>
        </p:nvSpPr>
        <p:spPr>
          <a:xfrm>
            <a:off x="6056218" y="4306602"/>
            <a:ext cx="1008188"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grpSp>
        <p:nvGrpSpPr>
          <p:cNvPr id="171" name="组合 170">
            <a:extLst>
              <a:ext uri="{FF2B5EF4-FFF2-40B4-BE49-F238E27FC236}">
                <a16:creationId xmlns:a16="http://schemas.microsoft.com/office/drawing/2014/main" id="{FF16261B-9255-352D-6D48-DBFCC769E20C}"/>
              </a:ext>
            </a:extLst>
          </p:cNvPr>
          <p:cNvGrpSpPr/>
          <p:nvPr/>
        </p:nvGrpSpPr>
        <p:grpSpPr>
          <a:xfrm>
            <a:off x="7590371" y="5461679"/>
            <a:ext cx="404043" cy="364219"/>
            <a:chOff x="6228272" y="2388517"/>
            <a:chExt cx="404043" cy="364219"/>
          </a:xfrm>
        </p:grpSpPr>
        <p:sp>
          <p:nvSpPr>
            <p:cNvPr id="172" name="椭圆 171">
              <a:extLst>
                <a:ext uri="{FF2B5EF4-FFF2-40B4-BE49-F238E27FC236}">
                  <a16:creationId xmlns:a16="http://schemas.microsoft.com/office/drawing/2014/main" id="{967B4AB9-E4B6-8BDD-0B54-400D7645DC89}"/>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十字形 172">
              <a:extLst>
                <a:ext uri="{FF2B5EF4-FFF2-40B4-BE49-F238E27FC236}">
                  <a16:creationId xmlns:a16="http://schemas.microsoft.com/office/drawing/2014/main" id="{6BE9AC26-2331-3092-1665-332B36818EE9}"/>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4" name="矩形 173">
            <a:extLst>
              <a:ext uri="{FF2B5EF4-FFF2-40B4-BE49-F238E27FC236}">
                <a16:creationId xmlns:a16="http://schemas.microsoft.com/office/drawing/2014/main" id="{876E82FE-7C58-C460-A957-081DD36D1EFC}"/>
              </a:ext>
            </a:extLst>
          </p:cNvPr>
          <p:cNvSpPr/>
          <p:nvPr/>
        </p:nvSpPr>
        <p:spPr>
          <a:xfrm>
            <a:off x="7280030" y="4795773"/>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75" name="矩形 174">
            <a:extLst>
              <a:ext uri="{FF2B5EF4-FFF2-40B4-BE49-F238E27FC236}">
                <a16:creationId xmlns:a16="http://schemas.microsoft.com/office/drawing/2014/main" id="{915E4E1E-019B-37CE-223C-E7C26BCF8A40}"/>
              </a:ext>
            </a:extLst>
          </p:cNvPr>
          <p:cNvSpPr/>
          <p:nvPr/>
        </p:nvSpPr>
        <p:spPr>
          <a:xfrm>
            <a:off x="7456404" y="4066803"/>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sp>
        <p:nvSpPr>
          <p:cNvPr id="176" name="矩形 175">
            <a:extLst>
              <a:ext uri="{FF2B5EF4-FFF2-40B4-BE49-F238E27FC236}">
                <a16:creationId xmlns:a16="http://schemas.microsoft.com/office/drawing/2014/main" id="{D8C5B06C-105E-8B33-2CC8-A795214C5324}"/>
              </a:ext>
            </a:extLst>
          </p:cNvPr>
          <p:cNvSpPr/>
          <p:nvPr/>
        </p:nvSpPr>
        <p:spPr>
          <a:xfrm>
            <a:off x="8484554" y="5491628"/>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cxnSp>
        <p:nvCxnSpPr>
          <p:cNvPr id="177" name="直接箭头连接符 176">
            <a:extLst>
              <a:ext uri="{FF2B5EF4-FFF2-40B4-BE49-F238E27FC236}">
                <a16:creationId xmlns:a16="http://schemas.microsoft.com/office/drawing/2014/main" id="{A3374B92-0BCF-DDD0-C054-C93BB261972D}"/>
              </a:ext>
            </a:extLst>
          </p:cNvPr>
          <p:cNvCxnSpPr/>
          <p:nvPr/>
        </p:nvCxnSpPr>
        <p:spPr>
          <a:xfrm>
            <a:off x="7784643" y="4403765"/>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DAC09E31-F0FE-2B83-DD2B-7CBA7F7C323F}"/>
              </a:ext>
            </a:extLst>
          </p:cNvPr>
          <p:cNvCxnSpPr>
            <a:cxnSpLocks/>
          </p:cNvCxnSpPr>
          <p:nvPr/>
        </p:nvCxnSpPr>
        <p:spPr>
          <a:xfrm>
            <a:off x="7784123" y="5132203"/>
            <a:ext cx="0" cy="2947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1EB8692C-3763-27C0-5F4B-3603522B839B}"/>
              </a:ext>
            </a:extLst>
          </p:cNvPr>
          <p:cNvCxnSpPr>
            <a:cxnSpLocks/>
          </p:cNvCxnSpPr>
          <p:nvPr/>
        </p:nvCxnSpPr>
        <p:spPr>
          <a:xfrm flipV="1">
            <a:off x="7784123" y="5858679"/>
            <a:ext cx="0" cy="34629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矩形 179">
            <a:extLst>
              <a:ext uri="{FF2B5EF4-FFF2-40B4-BE49-F238E27FC236}">
                <a16:creationId xmlns:a16="http://schemas.microsoft.com/office/drawing/2014/main" id="{6CE51A4F-5448-D0F5-622F-B6F83A732B8E}"/>
              </a:ext>
            </a:extLst>
          </p:cNvPr>
          <p:cNvSpPr/>
          <p:nvPr/>
        </p:nvSpPr>
        <p:spPr>
          <a:xfrm>
            <a:off x="7280030" y="6258079"/>
            <a:ext cx="1045787"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cxnSp>
        <p:nvCxnSpPr>
          <p:cNvPr id="181" name="直接箭头连接符 180">
            <a:extLst>
              <a:ext uri="{FF2B5EF4-FFF2-40B4-BE49-F238E27FC236}">
                <a16:creationId xmlns:a16="http://schemas.microsoft.com/office/drawing/2014/main" id="{DFFDAB02-6ACE-2AB5-F0F4-EB818865D7B0}"/>
              </a:ext>
            </a:extLst>
          </p:cNvPr>
          <p:cNvCxnSpPr>
            <a:cxnSpLocks/>
          </p:cNvCxnSpPr>
          <p:nvPr/>
        </p:nvCxnSpPr>
        <p:spPr>
          <a:xfrm>
            <a:off x="8043807" y="5659843"/>
            <a:ext cx="4278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组合 181">
            <a:extLst>
              <a:ext uri="{FF2B5EF4-FFF2-40B4-BE49-F238E27FC236}">
                <a16:creationId xmlns:a16="http://schemas.microsoft.com/office/drawing/2014/main" id="{3B65D65A-0B13-B88D-BD91-D11021F55FD5}"/>
              </a:ext>
            </a:extLst>
          </p:cNvPr>
          <p:cNvGrpSpPr/>
          <p:nvPr/>
        </p:nvGrpSpPr>
        <p:grpSpPr>
          <a:xfrm>
            <a:off x="9916369" y="5461679"/>
            <a:ext cx="404043" cy="364219"/>
            <a:chOff x="6228272" y="2388517"/>
            <a:chExt cx="404043" cy="364219"/>
          </a:xfrm>
        </p:grpSpPr>
        <p:sp>
          <p:nvSpPr>
            <p:cNvPr id="183" name="椭圆 182">
              <a:extLst>
                <a:ext uri="{FF2B5EF4-FFF2-40B4-BE49-F238E27FC236}">
                  <a16:creationId xmlns:a16="http://schemas.microsoft.com/office/drawing/2014/main" id="{DDB4FFA8-E738-921C-5960-74996A84F5F7}"/>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十字形 183">
              <a:extLst>
                <a:ext uri="{FF2B5EF4-FFF2-40B4-BE49-F238E27FC236}">
                  <a16:creationId xmlns:a16="http://schemas.microsoft.com/office/drawing/2014/main" id="{504E6343-6BF9-08BB-96E4-4C1CB0204917}"/>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矩形 184">
            <a:extLst>
              <a:ext uri="{FF2B5EF4-FFF2-40B4-BE49-F238E27FC236}">
                <a16:creationId xmlns:a16="http://schemas.microsoft.com/office/drawing/2014/main" id="{39EE2617-4560-C633-188F-C6987AA61A5F}"/>
              </a:ext>
            </a:extLst>
          </p:cNvPr>
          <p:cNvSpPr/>
          <p:nvPr/>
        </p:nvSpPr>
        <p:spPr>
          <a:xfrm>
            <a:off x="9606028" y="4795773"/>
            <a:ext cx="1008187"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86" name="矩形 185">
            <a:extLst>
              <a:ext uri="{FF2B5EF4-FFF2-40B4-BE49-F238E27FC236}">
                <a16:creationId xmlns:a16="http://schemas.microsoft.com/office/drawing/2014/main" id="{2F135A8F-0362-04DB-F060-D0ECC8081C25}"/>
              </a:ext>
            </a:extLst>
          </p:cNvPr>
          <p:cNvSpPr/>
          <p:nvPr/>
        </p:nvSpPr>
        <p:spPr>
          <a:xfrm>
            <a:off x="10810552" y="5491628"/>
            <a:ext cx="1008187"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cxnSp>
        <p:nvCxnSpPr>
          <p:cNvPr id="187" name="直接箭头连接符 186">
            <a:extLst>
              <a:ext uri="{FF2B5EF4-FFF2-40B4-BE49-F238E27FC236}">
                <a16:creationId xmlns:a16="http://schemas.microsoft.com/office/drawing/2014/main" id="{A6E03211-4F69-8B65-29FC-2F5B254689B4}"/>
              </a:ext>
            </a:extLst>
          </p:cNvPr>
          <p:cNvCxnSpPr>
            <a:cxnSpLocks/>
          </p:cNvCxnSpPr>
          <p:nvPr/>
        </p:nvCxnSpPr>
        <p:spPr>
          <a:xfrm>
            <a:off x="10110121" y="5132203"/>
            <a:ext cx="0" cy="2947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74119247-6147-7CBA-6587-B281A93D35EC}"/>
              </a:ext>
            </a:extLst>
          </p:cNvPr>
          <p:cNvCxnSpPr>
            <a:cxnSpLocks/>
          </p:cNvCxnSpPr>
          <p:nvPr/>
        </p:nvCxnSpPr>
        <p:spPr>
          <a:xfrm flipV="1">
            <a:off x="10110121" y="5858679"/>
            <a:ext cx="0" cy="34629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9" name="矩形 188">
            <a:extLst>
              <a:ext uri="{FF2B5EF4-FFF2-40B4-BE49-F238E27FC236}">
                <a16:creationId xmlns:a16="http://schemas.microsoft.com/office/drawing/2014/main" id="{6A1EF687-7FBF-A66B-8954-CCC9DE864624}"/>
              </a:ext>
            </a:extLst>
          </p:cNvPr>
          <p:cNvSpPr/>
          <p:nvPr/>
        </p:nvSpPr>
        <p:spPr>
          <a:xfrm>
            <a:off x="9606028" y="6258079"/>
            <a:ext cx="1045787"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cxnSp>
        <p:nvCxnSpPr>
          <p:cNvPr id="190" name="直接箭头连接符 189">
            <a:extLst>
              <a:ext uri="{FF2B5EF4-FFF2-40B4-BE49-F238E27FC236}">
                <a16:creationId xmlns:a16="http://schemas.microsoft.com/office/drawing/2014/main" id="{12D71FE3-20E2-B81C-B21F-3ACCF8496865}"/>
              </a:ext>
            </a:extLst>
          </p:cNvPr>
          <p:cNvCxnSpPr>
            <a:cxnSpLocks/>
          </p:cNvCxnSpPr>
          <p:nvPr/>
        </p:nvCxnSpPr>
        <p:spPr>
          <a:xfrm>
            <a:off x="10369805" y="5659843"/>
            <a:ext cx="427859"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连接符: 肘形 190">
            <a:extLst>
              <a:ext uri="{FF2B5EF4-FFF2-40B4-BE49-F238E27FC236}">
                <a16:creationId xmlns:a16="http://schemas.microsoft.com/office/drawing/2014/main" id="{7582BEB3-28C6-F9DB-9DD8-0CCAF6FAEAD7}"/>
              </a:ext>
            </a:extLst>
          </p:cNvPr>
          <p:cNvCxnSpPr>
            <a:cxnSpLocks/>
            <a:stCxn id="170" idx="2"/>
            <a:endCxn id="174" idx="1"/>
          </p:cNvCxnSpPr>
          <p:nvPr/>
        </p:nvCxnSpPr>
        <p:spPr>
          <a:xfrm rot="16200000" flipH="1">
            <a:off x="6759693" y="4443651"/>
            <a:ext cx="320956" cy="719718"/>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a:extLst>
              <a:ext uri="{FF2B5EF4-FFF2-40B4-BE49-F238E27FC236}">
                <a16:creationId xmlns:a16="http://schemas.microsoft.com/office/drawing/2014/main" id="{200DB2E6-2870-9529-4A88-23722340965E}"/>
              </a:ext>
            </a:extLst>
          </p:cNvPr>
          <p:cNvSpPr/>
          <p:nvPr/>
        </p:nvSpPr>
        <p:spPr>
          <a:xfrm>
            <a:off x="9773696" y="4075038"/>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193" name="直接箭头连接符 192">
            <a:extLst>
              <a:ext uri="{FF2B5EF4-FFF2-40B4-BE49-F238E27FC236}">
                <a16:creationId xmlns:a16="http://schemas.microsoft.com/office/drawing/2014/main" id="{26856125-6C3C-A7B2-CA09-5689EF0A316B}"/>
              </a:ext>
            </a:extLst>
          </p:cNvPr>
          <p:cNvCxnSpPr/>
          <p:nvPr/>
        </p:nvCxnSpPr>
        <p:spPr>
          <a:xfrm>
            <a:off x="10101935" y="4412000"/>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连接符: 肘形 193">
            <a:extLst>
              <a:ext uri="{FF2B5EF4-FFF2-40B4-BE49-F238E27FC236}">
                <a16:creationId xmlns:a16="http://schemas.microsoft.com/office/drawing/2014/main" id="{E984B3F4-C48D-63D9-5408-AFEAF6FF556F}"/>
              </a:ext>
            </a:extLst>
          </p:cNvPr>
          <p:cNvCxnSpPr>
            <a:cxnSpLocks/>
            <a:endCxn id="185" idx="1"/>
          </p:cNvCxnSpPr>
          <p:nvPr/>
        </p:nvCxnSpPr>
        <p:spPr>
          <a:xfrm flipV="1">
            <a:off x="7784123" y="4963988"/>
            <a:ext cx="1821905" cy="248092"/>
          </a:xfrm>
          <a:prstGeom prst="bentConnector3">
            <a:avLst>
              <a:gd name="adj1" fmla="val 50000"/>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72E431AA-85D3-7BB9-8951-270381A67D80}"/>
              </a:ext>
            </a:extLst>
          </p:cNvPr>
          <p:cNvSpPr txBox="1"/>
          <p:nvPr/>
        </p:nvSpPr>
        <p:spPr>
          <a:xfrm>
            <a:off x="2193655" y="742854"/>
            <a:ext cx="671974" cy="369332"/>
          </a:xfrm>
          <a:prstGeom prst="rect">
            <a:avLst/>
          </a:prstGeom>
          <a:noFill/>
        </p:spPr>
        <p:txBody>
          <a:bodyPr wrap="square">
            <a:spAutoFit/>
          </a:bodyPr>
          <a:lstStyle/>
          <a:p>
            <a:r>
              <a:rPr lang="en-US" altLang="zh-CN" sz="1800" b="1" dirty="0">
                <a:effectLst/>
                <a:latin typeface="微软雅黑" panose="020B0503020204020204" pitchFamily="34" charset="-122"/>
                <a:ea typeface="微软雅黑" panose="020B0503020204020204" pitchFamily="34" charset="-122"/>
              </a:rPr>
              <a:t>ECB</a:t>
            </a:r>
          </a:p>
        </p:txBody>
      </p:sp>
      <p:sp>
        <p:nvSpPr>
          <p:cNvPr id="207" name="文本框 206">
            <a:extLst>
              <a:ext uri="{FF2B5EF4-FFF2-40B4-BE49-F238E27FC236}">
                <a16:creationId xmlns:a16="http://schemas.microsoft.com/office/drawing/2014/main" id="{0EE57B77-A58B-B395-32CE-5CC5287C0BAA}"/>
              </a:ext>
            </a:extLst>
          </p:cNvPr>
          <p:cNvSpPr txBox="1"/>
          <p:nvPr/>
        </p:nvSpPr>
        <p:spPr>
          <a:xfrm>
            <a:off x="8708550" y="1029942"/>
            <a:ext cx="671974" cy="369332"/>
          </a:xfrm>
          <a:prstGeom prst="rect">
            <a:avLst/>
          </a:prstGeom>
          <a:noFill/>
        </p:spPr>
        <p:txBody>
          <a:bodyPr wrap="square">
            <a:spAutoFit/>
          </a:bodyPr>
          <a:lstStyle/>
          <a:p>
            <a:r>
              <a:rPr lang="en-US" altLang="zh-CN" sz="1800" b="1" dirty="0">
                <a:effectLst/>
                <a:latin typeface="微软雅黑" panose="020B0503020204020204" pitchFamily="34" charset="-122"/>
                <a:ea typeface="微软雅黑" panose="020B0503020204020204" pitchFamily="34" charset="-122"/>
              </a:rPr>
              <a:t>CBC</a:t>
            </a:r>
          </a:p>
        </p:txBody>
      </p:sp>
      <p:sp>
        <p:nvSpPr>
          <p:cNvPr id="208" name="文本框 207">
            <a:extLst>
              <a:ext uri="{FF2B5EF4-FFF2-40B4-BE49-F238E27FC236}">
                <a16:creationId xmlns:a16="http://schemas.microsoft.com/office/drawing/2014/main" id="{9EF34567-9C73-CC71-BC74-F321E678C266}"/>
              </a:ext>
            </a:extLst>
          </p:cNvPr>
          <p:cNvSpPr txBox="1"/>
          <p:nvPr/>
        </p:nvSpPr>
        <p:spPr>
          <a:xfrm>
            <a:off x="1506857" y="3692818"/>
            <a:ext cx="2039748" cy="369332"/>
          </a:xfrm>
          <a:prstGeom prst="rect">
            <a:avLst/>
          </a:prstGeom>
          <a:noFill/>
        </p:spPr>
        <p:txBody>
          <a:bodyPr wrap="square">
            <a:spAutoFit/>
          </a:bodyPr>
          <a:lstStyle/>
          <a:p>
            <a:r>
              <a:rPr lang="en-US" altLang="zh-CN" sz="1800" b="1" dirty="0">
                <a:effectLst/>
                <a:latin typeface="微软雅黑" panose="020B0503020204020204" pitchFamily="34" charset="-122"/>
                <a:ea typeface="微软雅黑" panose="020B0503020204020204" pitchFamily="34" charset="-122"/>
              </a:rPr>
              <a:t>CFB</a:t>
            </a:r>
            <a:r>
              <a:rPr lang="zh-CN" altLang="en-US" sz="1800" b="1" dirty="0">
                <a:effectLst/>
                <a:latin typeface="微软雅黑" panose="020B0503020204020204" pitchFamily="34" charset="-122"/>
                <a:ea typeface="微软雅黑" panose="020B0503020204020204" pitchFamily="34" charset="-122"/>
              </a:rPr>
              <a:t>（不推荐使用）</a:t>
            </a:r>
            <a:endParaRPr lang="en-US" altLang="zh-CN" sz="1800" b="1" dirty="0">
              <a:effectLst/>
              <a:latin typeface="微软雅黑" panose="020B0503020204020204" pitchFamily="34" charset="-122"/>
              <a:ea typeface="微软雅黑" panose="020B0503020204020204" pitchFamily="34" charset="-122"/>
            </a:endParaRPr>
          </a:p>
        </p:txBody>
      </p:sp>
      <p:sp>
        <p:nvSpPr>
          <p:cNvPr id="209" name="文本框 208">
            <a:extLst>
              <a:ext uri="{FF2B5EF4-FFF2-40B4-BE49-F238E27FC236}">
                <a16:creationId xmlns:a16="http://schemas.microsoft.com/office/drawing/2014/main" id="{F5ABF92E-4C78-B88E-9E74-005E8691DB3D}"/>
              </a:ext>
            </a:extLst>
          </p:cNvPr>
          <p:cNvSpPr txBox="1"/>
          <p:nvPr/>
        </p:nvSpPr>
        <p:spPr>
          <a:xfrm>
            <a:off x="7375330" y="3696939"/>
            <a:ext cx="2350619"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O</a:t>
            </a:r>
            <a:r>
              <a:rPr lang="en-US" altLang="zh-CN" sz="1800" b="1" dirty="0">
                <a:effectLst/>
                <a:latin typeface="微软雅黑" panose="020B0503020204020204" pitchFamily="34" charset="-122"/>
                <a:ea typeface="微软雅黑" panose="020B0503020204020204" pitchFamily="34" charset="-122"/>
              </a:rPr>
              <a:t>FB</a:t>
            </a:r>
          </a:p>
        </p:txBody>
      </p:sp>
    </p:spTree>
    <p:extLst>
      <p:ext uri="{BB962C8B-B14F-4D97-AF65-F5344CB8AC3E}">
        <p14:creationId xmlns:p14="http://schemas.microsoft.com/office/powerpoint/2010/main" val="3170133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5E199-7063-8864-6E66-AC6F172E9587}"/>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AB830104-6BAE-8D91-1BCC-BDAFCD94489B}"/>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AF481EEC-BDD2-F899-4B74-19015514E7BF}"/>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工作模式</a:t>
              </a:r>
            </a:p>
          </p:txBody>
        </p:sp>
        <p:grpSp>
          <p:nvGrpSpPr>
            <p:cNvPr id="18" name="组合 17">
              <a:extLst>
                <a:ext uri="{FF2B5EF4-FFF2-40B4-BE49-F238E27FC236}">
                  <a16:creationId xmlns:a16="http://schemas.microsoft.com/office/drawing/2014/main" id="{F34278CF-CE24-6D90-FDB6-66BD8F37A1C8}"/>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41B43060-CAD0-CB84-2F52-DFD561448035}"/>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6EADCB09-0623-8530-34D8-8FDA86C0253A}"/>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9" name="矩形 8">
            <a:extLst>
              <a:ext uri="{FF2B5EF4-FFF2-40B4-BE49-F238E27FC236}">
                <a16:creationId xmlns:a16="http://schemas.microsoft.com/office/drawing/2014/main" id="{C13CDD9C-D9F2-BDCC-F576-89F27DE24672}"/>
              </a:ext>
            </a:extLst>
          </p:cNvPr>
          <p:cNvSpPr/>
          <p:nvPr/>
        </p:nvSpPr>
        <p:spPr>
          <a:xfrm>
            <a:off x="2085428" y="2140536"/>
            <a:ext cx="1006202"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0" name="矩形 9">
            <a:extLst>
              <a:ext uri="{FF2B5EF4-FFF2-40B4-BE49-F238E27FC236}">
                <a16:creationId xmlns:a16="http://schemas.microsoft.com/office/drawing/2014/main" id="{F7103A49-0B4B-EB80-80AB-D973F5323935}"/>
              </a:ext>
            </a:extLst>
          </p:cNvPr>
          <p:cNvSpPr/>
          <p:nvPr/>
        </p:nvSpPr>
        <p:spPr>
          <a:xfrm>
            <a:off x="2085428" y="3525105"/>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sp>
        <p:nvSpPr>
          <p:cNvPr id="13" name="矩形 12">
            <a:extLst>
              <a:ext uri="{FF2B5EF4-FFF2-40B4-BE49-F238E27FC236}">
                <a16:creationId xmlns:a16="http://schemas.microsoft.com/office/drawing/2014/main" id="{39F2647C-5BBA-1651-4B20-ECD7680C6896}"/>
              </a:ext>
            </a:extLst>
          </p:cNvPr>
          <p:cNvSpPr/>
          <p:nvPr/>
        </p:nvSpPr>
        <p:spPr>
          <a:xfrm>
            <a:off x="368899" y="3545026"/>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20" name="直接箭头连接符 19">
            <a:extLst>
              <a:ext uri="{FF2B5EF4-FFF2-40B4-BE49-F238E27FC236}">
                <a16:creationId xmlns:a16="http://schemas.microsoft.com/office/drawing/2014/main" id="{61D5DC64-9779-F790-ABC3-D742772B469D}"/>
              </a:ext>
            </a:extLst>
          </p:cNvPr>
          <p:cNvCxnSpPr/>
          <p:nvPr/>
        </p:nvCxnSpPr>
        <p:spPr>
          <a:xfrm>
            <a:off x="2589522" y="3162766"/>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6138E04E-3288-6DAD-F67C-B876A1D15E93}"/>
              </a:ext>
            </a:extLst>
          </p:cNvPr>
          <p:cNvCxnSpPr>
            <a:cxnSpLocks/>
            <a:stCxn id="13" idx="0"/>
            <a:endCxn id="9" idx="1"/>
          </p:cNvCxnSpPr>
          <p:nvPr/>
        </p:nvCxnSpPr>
        <p:spPr>
          <a:xfrm rot="5400000" flipH="1" flipV="1">
            <a:off x="777020" y="2236618"/>
            <a:ext cx="1236275" cy="1380542"/>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0150787-7471-1850-72E7-A2B9E4ACC984}"/>
              </a:ext>
            </a:extLst>
          </p:cNvPr>
          <p:cNvGrpSpPr/>
          <p:nvPr/>
        </p:nvGrpSpPr>
        <p:grpSpPr>
          <a:xfrm>
            <a:off x="2386507" y="2729487"/>
            <a:ext cx="404043" cy="364219"/>
            <a:chOff x="6228272" y="2388517"/>
            <a:chExt cx="404043" cy="364219"/>
          </a:xfrm>
        </p:grpSpPr>
        <p:sp>
          <p:nvSpPr>
            <p:cNvPr id="3" name="椭圆 2">
              <a:extLst>
                <a:ext uri="{FF2B5EF4-FFF2-40B4-BE49-F238E27FC236}">
                  <a16:creationId xmlns:a16="http://schemas.microsoft.com/office/drawing/2014/main" id="{D9467F46-E278-DDED-FE11-E69B1068A9C8}"/>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字形 4">
              <a:extLst>
                <a:ext uri="{FF2B5EF4-FFF2-40B4-BE49-F238E27FC236}">
                  <a16:creationId xmlns:a16="http://schemas.microsoft.com/office/drawing/2014/main" id="{1B818ECB-7F86-B0AB-3548-62C4FD64B22D}"/>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id="{B77806F2-C112-B6F2-7A0E-5AFFCE441D1F}"/>
              </a:ext>
            </a:extLst>
          </p:cNvPr>
          <p:cNvSpPr/>
          <p:nvPr/>
        </p:nvSpPr>
        <p:spPr>
          <a:xfrm>
            <a:off x="759151" y="2740781"/>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cxnSp>
        <p:nvCxnSpPr>
          <p:cNvPr id="49" name="直接箭头连接符 48">
            <a:extLst>
              <a:ext uri="{FF2B5EF4-FFF2-40B4-BE49-F238E27FC236}">
                <a16:creationId xmlns:a16="http://schemas.microsoft.com/office/drawing/2014/main" id="{2373DFE2-9516-F285-BEFD-E22EBF3A0FDD}"/>
              </a:ext>
            </a:extLst>
          </p:cNvPr>
          <p:cNvCxnSpPr>
            <a:cxnSpLocks/>
          </p:cNvCxnSpPr>
          <p:nvPr/>
        </p:nvCxnSpPr>
        <p:spPr>
          <a:xfrm>
            <a:off x="1813059" y="2926889"/>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F015CE0-3976-4FAD-6A04-145B6FAE7967}"/>
              </a:ext>
            </a:extLst>
          </p:cNvPr>
          <p:cNvCxnSpPr>
            <a:cxnSpLocks/>
            <a:stCxn id="9" idx="2"/>
            <a:endCxn id="3" idx="0"/>
          </p:cNvCxnSpPr>
          <p:nvPr/>
        </p:nvCxnSpPr>
        <p:spPr>
          <a:xfrm>
            <a:off x="2588529" y="2476966"/>
            <a:ext cx="0" cy="2525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1CBAB583-29F8-FDF8-2CCA-1136E48C6657}"/>
              </a:ext>
            </a:extLst>
          </p:cNvPr>
          <p:cNvSpPr/>
          <p:nvPr/>
        </p:nvSpPr>
        <p:spPr>
          <a:xfrm>
            <a:off x="5081598" y="2141772"/>
            <a:ext cx="1006202"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62" name="矩形 61">
            <a:extLst>
              <a:ext uri="{FF2B5EF4-FFF2-40B4-BE49-F238E27FC236}">
                <a16:creationId xmlns:a16="http://schemas.microsoft.com/office/drawing/2014/main" id="{6F54F783-81CF-5384-502D-B721AF0D416A}"/>
              </a:ext>
            </a:extLst>
          </p:cNvPr>
          <p:cNvSpPr/>
          <p:nvPr/>
        </p:nvSpPr>
        <p:spPr>
          <a:xfrm>
            <a:off x="5081598" y="3526341"/>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sp>
        <p:nvSpPr>
          <p:cNvPr id="69" name="矩形 68">
            <a:extLst>
              <a:ext uri="{FF2B5EF4-FFF2-40B4-BE49-F238E27FC236}">
                <a16:creationId xmlns:a16="http://schemas.microsoft.com/office/drawing/2014/main" id="{FE043C16-26F2-6886-4AB6-3D8DF0D1DC8D}"/>
              </a:ext>
            </a:extLst>
          </p:cNvPr>
          <p:cNvSpPr/>
          <p:nvPr/>
        </p:nvSpPr>
        <p:spPr>
          <a:xfrm>
            <a:off x="3365069" y="3546262"/>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70" name="直接箭头连接符 69">
            <a:extLst>
              <a:ext uri="{FF2B5EF4-FFF2-40B4-BE49-F238E27FC236}">
                <a16:creationId xmlns:a16="http://schemas.microsoft.com/office/drawing/2014/main" id="{43436EF6-490B-13B6-A5E0-5BC2C6003E81}"/>
              </a:ext>
            </a:extLst>
          </p:cNvPr>
          <p:cNvCxnSpPr>
            <a:cxnSpLocks/>
          </p:cNvCxnSpPr>
          <p:nvPr/>
        </p:nvCxnSpPr>
        <p:spPr>
          <a:xfrm>
            <a:off x="2536413" y="1776317"/>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F54E412C-6E6B-CEB2-7876-7E3B577113C0}"/>
              </a:ext>
            </a:extLst>
          </p:cNvPr>
          <p:cNvCxnSpPr/>
          <p:nvPr/>
        </p:nvCxnSpPr>
        <p:spPr>
          <a:xfrm>
            <a:off x="5585692" y="3164002"/>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39CA6942-9968-C77A-0DC6-53C628B2B237}"/>
              </a:ext>
            </a:extLst>
          </p:cNvPr>
          <p:cNvCxnSpPr>
            <a:cxnSpLocks/>
            <a:stCxn id="69" idx="0"/>
            <a:endCxn id="55" idx="1"/>
          </p:cNvCxnSpPr>
          <p:nvPr/>
        </p:nvCxnSpPr>
        <p:spPr>
          <a:xfrm rot="5400000" flipH="1" flipV="1">
            <a:off x="3773190" y="2237854"/>
            <a:ext cx="1236275" cy="1380542"/>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303B3B2B-4DEB-5CE7-953E-5774C5D8AB8F}"/>
              </a:ext>
            </a:extLst>
          </p:cNvPr>
          <p:cNvGrpSpPr/>
          <p:nvPr/>
        </p:nvGrpSpPr>
        <p:grpSpPr>
          <a:xfrm>
            <a:off x="5382677" y="2730723"/>
            <a:ext cx="404043" cy="364219"/>
            <a:chOff x="6228272" y="2388517"/>
            <a:chExt cx="404043" cy="364219"/>
          </a:xfrm>
        </p:grpSpPr>
        <p:sp>
          <p:nvSpPr>
            <p:cNvPr id="86" name="椭圆 85">
              <a:extLst>
                <a:ext uri="{FF2B5EF4-FFF2-40B4-BE49-F238E27FC236}">
                  <a16:creationId xmlns:a16="http://schemas.microsoft.com/office/drawing/2014/main" id="{46E074E8-0119-E9ED-155D-72121A41FE1D}"/>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十字形 86">
              <a:extLst>
                <a:ext uri="{FF2B5EF4-FFF2-40B4-BE49-F238E27FC236}">
                  <a16:creationId xmlns:a16="http://schemas.microsoft.com/office/drawing/2014/main" id="{BFA48571-C6F8-C376-F5B6-391C0708DBE9}"/>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矩形 89">
            <a:extLst>
              <a:ext uri="{FF2B5EF4-FFF2-40B4-BE49-F238E27FC236}">
                <a16:creationId xmlns:a16="http://schemas.microsoft.com/office/drawing/2014/main" id="{A231072A-19C1-AF4A-32B3-B2D718AB0771}"/>
              </a:ext>
            </a:extLst>
          </p:cNvPr>
          <p:cNvSpPr/>
          <p:nvPr/>
        </p:nvSpPr>
        <p:spPr>
          <a:xfrm>
            <a:off x="3755321" y="2742017"/>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cxnSp>
        <p:nvCxnSpPr>
          <p:cNvPr id="91" name="直接箭头连接符 90">
            <a:extLst>
              <a:ext uri="{FF2B5EF4-FFF2-40B4-BE49-F238E27FC236}">
                <a16:creationId xmlns:a16="http://schemas.microsoft.com/office/drawing/2014/main" id="{4554E4DC-08EA-C9C1-071C-7B7ECF56C676}"/>
              </a:ext>
            </a:extLst>
          </p:cNvPr>
          <p:cNvCxnSpPr>
            <a:cxnSpLocks/>
          </p:cNvCxnSpPr>
          <p:nvPr/>
        </p:nvCxnSpPr>
        <p:spPr>
          <a:xfrm>
            <a:off x="4809229" y="2928125"/>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E4346A9-73F2-B8BE-A407-52659A98EC58}"/>
              </a:ext>
            </a:extLst>
          </p:cNvPr>
          <p:cNvCxnSpPr>
            <a:cxnSpLocks/>
            <a:stCxn id="55" idx="2"/>
            <a:endCxn id="86" idx="0"/>
          </p:cNvCxnSpPr>
          <p:nvPr/>
        </p:nvCxnSpPr>
        <p:spPr>
          <a:xfrm>
            <a:off x="5584699" y="2478202"/>
            <a:ext cx="0" cy="2525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19F802FF-CA08-3C24-924B-EC10FAF36797}"/>
              </a:ext>
            </a:extLst>
          </p:cNvPr>
          <p:cNvSpPr txBox="1"/>
          <p:nvPr/>
        </p:nvSpPr>
        <p:spPr>
          <a:xfrm>
            <a:off x="402496" y="4127862"/>
            <a:ext cx="6111240" cy="1477328"/>
          </a:xfrm>
          <a:prstGeom prst="rect">
            <a:avLst/>
          </a:prstGeom>
          <a:noFill/>
        </p:spPr>
        <p:txBody>
          <a:bodyPr wrap="square">
            <a:spAutoFit/>
          </a:bodyPr>
          <a:lstStyle/>
          <a:p>
            <a:br>
              <a:rPr lang="zh-CN" altLang="en-US" dirty="0"/>
            </a:br>
            <a:r>
              <a:rPr lang="zh-CN" altLang="en-US" b="0" i="0" dirty="0">
                <a:effectLst/>
                <a:latin typeface="-apple-system"/>
              </a:rPr>
              <a:t>每次加密时都会生成一个不同的值来作为计数器的初始值，每个分组对应一个逐次累加的计数器，通过对计数器进行加密来生成密钥流，再将密钥流与明文分组进行异或操作得到密文分组。</a:t>
            </a:r>
            <a:endParaRPr lang="zh-CN" altLang="en-US" dirty="0"/>
          </a:p>
        </p:txBody>
      </p:sp>
      <p:sp>
        <p:nvSpPr>
          <p:cNvPr id="97" name="文本框 96">
            <a:extLst>
              <a:ext uri="{FF2B5EF4-FFF2-40B4-BE49-F238E27FC236}">
                <a16:creationId xmlns:a16="http://schemas.microsoft.com/office/drawing/2014/main" id="{47D5004C-1F6C-27A5-71D2-D9895001EF2E}"/>
              </a:ext>
            </a:extLst>
          </p:cNvPr>
          <p:cNvSpPr txBox="1"/>
          <p:nvPr/>
        </p:nvSpPr>
        <p:spPr>
          <a:xfrm>
            <a:off x="7071567" y="1089898"/>
            <a:ext cx="4553583" cy="2339102"/>
          </a:xfrm>
          <a:prstGeom prst="rect">
            <a:avLst/>
          </a:prstGeom>
          <a:noFill/>
        </p:spPr>
        <p:txBody>
          <a:bodyPr wrap="square">
            <a:spAutoFit/>
          </a:bodyPr>
          <a:lstStyle/>
          <a:p>
            <a:pPr algn="l">
              <a:spcAft>
                <a:spcPts val="1200"/>
              </a:spcAft>
            </a:pPr>
            <a:r>
              <a:rPr lang="en-US" altLang="zh-CN" b="1" i="0" dirty="0">
                <a:effectLst/>
                <a:latin typeface="ui-sans-serif"/>
              </a:rPr>
              <a:t>GCM</a:t>
            </a:r>
            <a:r>
              <a:rPr lang="zh-CN" altLang="en-US" b="0" i="0" dirty="0">
                <a:effectLst/>
                <a:latin typeface="ui-sans-serif"/>
              </a:rPr>
              <a:t> 使用计数模式与</a:t>
            </a:r>
            <a:r>
              <a:rPr lang="en-US" altLang="zh-CN" b="0" i="0" dirty="0">
                <a:effectLst/>
                <a:latin typeface="ui-sans-serif"/>
              </a:rPr>
              <a:t>Galois</a:t>
            </a:r>
            <a:r>
              <a:rPr lang="zh-CN" altLang="en-US" b="0" i="0" dirty="0">
                <a:effectLst/>
                <a:latin typeface="ui-sans-serif"/>
              </a:rPr>
              <a:t>乘法结合来提供消息认证和加密。</a:t>
            </a:r>
          </a:p>
          <a:p>
            <a:pPr algn="l">
              <a:spcAft>
                <a:spcPts val="1200"/>
              </a:spcAft>
            </a:pPr>
            <a:r>
              <a:rPr lang="en-US" altLang="zh-CN" b="1" i="0" dirty="0">
                <a:effectLst/>
                <a:latin typeface="ui-sans-serif"/>
              </a:rPr>
              <a:t>CCM</a:t>
            </a:r>
            <a:r>
              <a:rPr lang="zh-CN" altLang="en-US" b="0" i="0" dirty="0">
                <a:effectLst/>
                <a:latin typeface="ui-sans-serif"/>
              </a:rPr>
              <a:t> 基于计数模式和</a:t>
            </a:r>
            <a:r>
              <a:rPr lang="en-US" altLang="zh-CN" b="0" i="0" dirty="0">
                <a:effectLst/>
                <a:latin typeface="ui-sans-serif"/>
              </a:rPr>
              <a:t>CBC-MAC</a:t>
            </a:r>
            <a:r>
              <a:rPr lang="zh-CN" altLang="en-US" b="0" i="0" dirty="0">
                <a:effectLst/>
                <a:latin typeface="ui-sans-serif"/>
              </a:rPr>
              <a:t>进行加密和认证。</a:t>
            </a:r>
          </a:p>
          <a:p>
            <a:pPr>
              <a:spcAft>
                <a:spcPts val="1200"/>
              </a:spcAft>
            </a:pPr>
            <a:r>
              <a:rPr lang="en-US" altLang="zh-CN" b="1" dirty="0"/>
              <a:t>XTS </a:t>
            </a:r>
            <a:r>
              <a:rPr lang="zh-CN" altLang="en-US" dirty="0"/>
              <a:t>引入基于数据块的位置和密钥生成的</a:t>
            </a:r>
            <a:r>
              <a:rPr lang="en-US" altLang="zh-CN" b="1" dirty="0"/>
              <a:t>tweak</a:t>
            </a:r>
            <a:r>
              <a:rPr lang="zh-CN" altLang="en-US" b="1" dirty="0"/>
              <a:t>值</a:t>
            </a:r>
            <a:r>
              <a:rPr lang="zh-CN" altLang="en-US" dirty="0"/>
              <a:t>，使得同一明文在不同位置的加密结果不同，从而提升安全性。</a:t>
            </a:r>
            <a:endParaRPr lang="zh-CN" altLang="en-US" b="0" i="0" dirty="0">
              <a:effectLst/>
              <a:latin typeface="ui-sans-serif"/>
            </a:endParaRPr>
          </a:p>
        </p:txBody>
      </p:sp>
      <p:grpSp>
        <p:nvGrpSpPr>
          <p:cNvPr id="102" name="组合 101">
            <a:extLst>
              <a:ext uri="{FF2B5EF4-FFF2-40B4-BE49-F238E27FC236}">
                <a16:creationId xmlns:a16="http://schemas.microsoft.com/office/drawing/2014/main" id="{BC6E11D8-CE60-81F7-B98D-D8165458E4E3}"/>
              </a:ext>
            </a:extLst>
          </p:cNvPr>
          <p:cNvGrpSpPr/>
          <p:nvPr/>
        </p:nvGrpSpPr>
        <p:grpSpPr>
          <a:xfrm>
            <a:off x="1364744" y="1272104"/>
            <a:ext cx="1984276" cy="480181"/>
            <a:chOff x="5017160" y="457409"/>
            <a:chExt cx="1984276" cy="480181"/>
          </a:xfrm>
        </p:grpSpPr>
        <p:sp>
          <p:nvSpPr>
            <p:cNvPr id="4" name="矩形 3">
              <a:extLst>
                <a:ext uri="{FF2B5EF4-FFF2-40B4-BE49-F238E27FC236}">
                  <a16:creationId xmlns:a16="http://schemas.microsoft.com/office/drawing/2014/main" id="{FE5DEC54-209C-1832-1995-D49C0B02424B}"/>
                </a:ext>
              </a:extLst>
            </p:cNvPr>
            <p:cNvSpPr/>
            <p:nvPr/>
          </p:nvSpPr>
          <p:spPr>
            <a:xfrm>
              <a:off x="5176107" y="519702"/>
              <a:ext cx="505087"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sp>
          <p:nvSpPr>
            <p:cNvPr id="25" name="矩形 24">
              <a:extLst>
                <a:ext uri="{FF2B5EF4-FFF2-40B4-BE49-F238E27FC236}">
                  <a16:creationId xmlns:a16="http://schemas.microsoft.com/office/drawing/2014/main" id="{85A53611-905E-9631-3AE8-B74074D8F502}"/>
                </a:ext>
              </a:extLst>
            </p:cNvPr>
            <p:cNvSpPr/>
            <p:nvPr/>
          </p:nvSpPr>
          <p:spPr>
            <a:xfrm>
              <a:off x="5822179" y="519702"/>
              <a:ext cx="1008188" cy="336430"/>
            </a:xfrm>
            <a:prstGeom prst="rect">
              <a:avLst/>
            </a:prstGeom>
            <a:solidFill>
              <a:srgbClr val="BA8A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计数器</a:t>
              </a:r>
            </a:p>
          </p:txBody>
        </p:sp>
        <p:sp>
          <p:nvSpPr>
            <p:cNvPr id="100" name="矩形 99">
              <a:extLst>
                <a:ext uri="{FF2B5EF4-FFF2-40B4-BE49-F238E27FC236}">
                  <a16:creationId xmlns:a16="http://schemas.microsoft.com/office/drawing/2014/main" id="{A9DC1608-C8F3-1F86-70B4-1868580AF80A}"/>
                </a:ext>
              </a:extLst>
            </p:cNvPr>
            <p:cNvSpPr/>
            <p:nvPr/>
          </p:nvSpPr>
          <p:spPr>
            <a:xfrm>
              <a:off x="5017160" y="457409"/>
              <a:ext cx="1984276" cy="480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3" name="直接箭头连接符 102">
            <a:extLst>
              <a:ext uri="{FF2B5EF4-FFF2-40B4-BE49-F238E27FC236}">
                <a16:creationId xmlns:a16="http://schemas.microsoft.com/office/drawing/2014/main" id="{E2094C9B-5793-2B68-763E-B4E28C8E1E90}"/>
              </a:ext>
            </a:extLst>
          </p:cNvPr>
          <p:cNvCxnSpPr>
            <a:cxnSpLocks/>
          </p:cNvCxnSpPr>
          <p:nvPr/>
        </p:nvCxnSpPr>
        <p:spPr>
          <a:xfrm>
            <a:off x="5532583" y="1776317"/>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12DCA49C-1D84-0656-591C-2469EB69D716}"/>
              </a:ext>
            </a:extLst>
          </p:cNvPr>
          <p:cNvGrpSpPr/>
          <p:nvPr/>
        </p:nvGrpSpPr>
        <p:grpSpPr>
          <a:xfrm>
            <a:off x="4360913" y="1272104"/>
            <a:ext cx="2264189" cy="480181"/>
            <a:chOff x="5017160" y="457409"/>
            <a:chExt cx="1984276" cy="480181"/>
          </a:xfrm>
        </p:grpSpPr>
        <p:sp>
          <p:nvSpPr>
            <p:cNvPr id="105" name="矩形 104">
              <a:extLst>
                <a:ext uri="{FF2B5EF4-FFF2-40B4-BE49-F238E27FC236}">
                  <a16:creationId xmlns:a16="http://schemas.microsoft.com/office/drawing/2014/main" id="{09283B6A-4A43-E56B-DCF0-9B9AD79F7292}"/>
                </a:ext>
              </a:extLst>
            </p:cNvPr>
            <p:cNvSpPr/>
            <p:nvPr/>
          </p:nvSpPr>
          <p:spPr>
            <a:xfrm>
              <a:off x="5176107" y="519702"/>
              <a:ext cx="505087"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sp>
          <p:nvSpPr>
            <p:cNvPr id="106" name="矩形 105">
              <a:extLst>
                <a:ext uri="{FF2B5EF4-FFF2-40B4-BE49-F238E27FC236}">
                  <a16:creationId xmlns:a16="http://schemas.microsoft.com/office/drawing/2014/main" id="{0A661AED-2387-1261-25F6-4EB917763CD4}"/>
                </a:ext>
              </a:extLst>
            </p:cNvPr>
            <p:cNvSpPr/>
            <p:nvPr/>
          </p:nvSpPr>
          <p:spPr>
            <a:xfrm>
              <a:off x="5822179" y="519702"/>
              <a:ext cx="1008188" cy="336430"/>
            </a:xfrm>
            <a:prstGeom prst="rect">
              <a:avLst/>
            </a:prstGeom>
            <a:solidFill>
              <a:srgbClr val="BA8A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计数器</a:t>
              </a:r>
              <a:r>
                <a:rPr lang="en-US" altLang="zh-CN" dirty="0">
                  <a:solidFill>
                    <a:schemeClr val="tx1"/>
                  </a:solidFill>
                </a:rPr>
                <a:t>+1</a:t>
              </a:r>
              <a:endParaRPr lang="zh-CN" altLang="en-US" dirty="0">
                <a:solidFill>
                  <a:schemeClr val="tx1"/>
                </a:solidFill>
              </a:endParaRPr>
            </a:p>
          </p:txBody>
        </p:sp>
        <p:sp>
          <p:nvSpPr>
            <p:cNvPr id="107" name="矩形 106">
              <a:extLst>
                <a:ext uri="{FF2B5EF4-FFF2-40B4-BE49-F238E27FC236}">
                  <a16:creationId xmlns:a16="http://schemas.microsoft.com/office/drawing/2014/main" id="{5C104F59-1484-9688-8A54-9C842F2C6014}"/>
                </a:ext>
              </a:extLst>
            </p:cNvPr>
            <p:cNvSpPr/>
            <p:nvPr/>
          </p:nvSpPr>
          <p:spPr>
            <a:xfrm>
              <a:off x="5017160" y="457409"/>
              <a:ext cx="1984276" cy="480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文本框 108">
            <a:extLst>
              <a:ext uri="{FF2B5EF4-FFF2-40B4-BE49-F238E27FC236}">
                <a16:creationId xmlns:a16="http://schemas.microsoft.com/office/drawing/2014/main" id="{8F7A6049-90C2-002A-15D9-2E049BDF3081}"/>
              </a:ext>
            </a:extLst>
          </p:cNvPr>
          <p:cNvSpPr txBox="1"/>
          <p:nvPr/>
        </p:nvSpPr>
        <p:spPr>
          <a:xfrm>
            <a:off x="726256" y="5774849"/>
            <a:ext cx="4903390" cy="964367"/>
          </a:xfrm>
          <a:prstGeom prst="rect">
            <a:avLst/>
          </a:prstGeom>
          <a:noFill/>
        </p:spPr>
        <p:txBody>
          <a:bodyPr wrap="square">
            <a:spAutoFit/>
          </a:bodyPr>
          <a:lstStyle/>
          <a:p>
            <a:pPr algn="l" latinLnBrk="1">
              <a:lnSpc>
                <a:spcPts val="2250"/>
              </a:lnSpc>
            </a:pPr>
            <a:r>
              <a:rPr lang="en-US" altLang="zh-CN" sz="2000" b="1" i="0" dirty="0">
                <a:solidFill>
                  <a:srgbClr val="000000"/>
                </a:solidFill>
                <a:effectLst/>
                <a:latin typeface="MicrosoftYaHei"/>
              </a:rPr>
              <a:t>GB/T 17964-2021</a:t>
            </a:r>
          </a:p>
          <a:p>
            <a:pPr latinLnBrk="1">
              <a:lnSpc>
                <a:spcPts val="2250"/>
              </a:lnSpc>
            </a:pPr>
            <a:r>
              <a:rPr lang="zh-CN" altLang="en-US" sz="2000" b="1" dirty="0"/>
              <a:t>信息安全技术　分组密码算法的工作模式</a:t>
            </a:r>
          </a:p>
          <a:p>
            <a:pPr algn="l" latinLnBrk="1">
              <a:lnSpc>
                <a:spcPts val="2250"/>
              </a:lnSpc>
            </a:pPr>
            <a:endParaRPr lang="en-US" altLang="zh-CN" b="0" i="0" dirty="0">
              <a:solidFill>
                <a:srgbClr val="000000"/>
              </a:solidFill>
              <a:effectLst/>
              <a:latin typeface="MicrosoftYaHei"/>
            </a:endParaRPr>
          </a:p>
        </p:txBody>
      </p:sp>
      <p:pic>
        <p:nvPicPr>
          <p:cNvPr id="112" name="图片 111">
            <a:extLst>
              <a:ext uri="{FF2B5EF4-FFF2-40B4-BE49-F238E27FC236}">
                <a16:creationId xmlns:a16="http://schemas.microsoft.com/office/drawing/2014/main" id="{7516F0B2-12B5-0545-19AE-1FA6DF076621}"/>
              </a:ext>
            </a:extLst>
          </p:cNvPr>
          <p:cNvPicPr>
            <a:picLocks noChangeAspect="1"/>
          </p:cNvPicPr>
          <p:nvPr/>
        </p:nvPicPr>
        <p:blipFill>
          <a:blip r:embed="rId3"/>
          <a:stretch>
            <a:fillRect/>
          </a:stretch>
        </p:blipFill>
        <p:spPr>
          <a:xfrm>
            <a:off x="7089886" y="3571904"/>
            <a:ext cx="4639296" cy="2985491"/>
          </a:xfrm>
          <a:prstGeom prst="rect">
            <a:avLst/>
          </a:prstGeom>
        </p:spPr>
      </p:pic>
    </p:spTree>
    <p:extLst>
      <p:ext uri="{BB962C8B-B14F-4D97-AF65-F5344CB8AC3E}">
        <p14:creationId xmlns:p14="http://schemas.microsoft.com/office/powerpoint/2010/main" val="53560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6C5F9D-C4EC-4519-BA09-C0ADD492CB39}"/>
              </a:ext>
            </a:extLst>
          </p:cNvPr>
          <p:cNvSpPr/>
          <p:nvPr/>
        </p:nvSpPr>
        <p:spPr>
          <a:xfrm>
            <a:off x="0" y="0"/>
            <a:ext cx="3882189" cy="6858000"/>
          </a:xfrm>
          <a:prstGeom prst="rect">
            <a:avLst/>
          </a:prstGeom>
          <a:solidFill>
            <a:srgbClr val="5096C8"/>
          </a:solidFill>
          <a:ln w="12700" cap="flat" cmpd="sng" algn="ctr">
            <a:noFill/>
            <a:prstDash val="solid"/>
            <a:miter lim="800000"/>
          </a:ln>
          <a:effectLst>
            <a:outerShdw blurRad="927100" dist="38100" dir="6000000" algn="t"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 name="PA-圆角矩形 4">
            <a:extLst>
              <a:ext uri="{FF2B5EF4-FFF2-40B4-BE49-F238E27FC236}">
                <a16:creationId xmlns:a16="http://schemas.microsoft.com/office/drawing/2014/main" id="{2C49BE61-0C23-4BB4-AABF-893BF6867523}"/>
              </a:ext>
            </a:extLst>
          </p:cNvPr>
          <p:cNvSpPr/>
          <p:nvPr>
            <p:custDataLst>
              <p:tags r:id="rId1"/>
            </p:custDataLst>
          </p:nvPr>
        </p:nvSpPr>
        <p:spPr>
          <a:xfrm>
            <a:off x="1260614" y="1000910"/>
            <a:ext cx="9670772" cy="4856180"/>
          </a:xfrm>
          <a:prstGeom prst="roundRect">
            <a:avLst>
              <a:gd name="adj" fmla="val 0"/>
            </a:avLst>
          </a:prstGeom>
          <a:solidFill>
            <a:sysClr val="window" lastClr="FFFFFF"/>
          </a:solidFill>
          <a:ln w="12700" cap="flat" cmpd="sng" algn="ctr">
            <a:noFill/>
            <a:prstDash val="solid"/>
            <a:miter lim="800000"/>
          </a:ln>
          <a:effectLst>
            <a:outerShdw blurRad="927100" dist="38100" dir="6000000" algn="t"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25" name="文本框 24">
            <a:extLst>
              <a:ext uri="{FF2B5EF4-FFF2-40B4-BE49-F238E27FC236}">
                <a16:creationId xmlns:a16="http://schemas.microsoft.com/office/drawing/2014/main" id="{609F3BA4-88FE-488E-91AA-0F923D820921}"/>
              </a:ext>
            </a:extLst>
          </p:cNvPr>
          <p:cNvSpPr txBox="1"/>
          <p:nvPr/>
        </p:nvSpPr>
        <p:spPr>
          <a:xfrm>
            <a:off x="4114800" y="1301961"/>
            <a:ext cx="39624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000" dirty="0">
                <a:solidFill>
                  <a:srgbClr val="5096C8"/>
                </a:solidFill>
                <a:latin typeface="思源宋体 CN Heavy" panose="02020900000000000000" pitchFamily="18" charset="-122"/>
                <a:ea typeface="思源宋体 CN Heavy" panose="02020900000000000000" pitchFamily="18" charset="-122"/>
              </a:rPr>
              <a:t>目录</a:t>
            </a:r>
            <a:endParaRPr kumimoji="0" lang="zh-CN" altLang="en-US" sz="6000" b="0" i="0" u="none" strike="noStrike" kern="1200" cap="none" spc="0" normalizeH="0" baseline="0" noProof="0" dirty="0">
              <a:ln>
                <a:noFill/>
              </a:ln>
              <a:solidFill>
                <a:srgbClr val="5096C8"/>
              </a:solidFill>
              <a:effectLst/>
              <a:uLnTx/>
              <a:uFillTx/>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CF403E36-D367-4867-8E8A-C18F82187D47}"/>
              </a:ext>
            </a:extLst>
          </p:cNvPr>
          <p:cNvGrpSpPr/>
          <p:nvPr/>
        </p:nvGrpSpPr>
        <p:grpSpPr>
          <a:xfrm>
            <a:off x="1908285" y="2764237"/>
            <a:ext cx="3626966" cy="523220"/>
            <a:chOff x="1604211" y="2700069"/>
            <a:chExt cx="3626966" cy="523220"/>
          </a:xfrm>
        </p:grpSpPr>
        <p:sp>
          <p:nvSpPr>
            <p:cNvPr id="6" name="矩形: 圆角 5">
              <a:extLst>
                <a:ext uri="{FF2B5EF4-FFF2-40B4-BE49-F238E27FC236}">
                  <a16:creationId xmlns:a16="http://schemas.microsoft.com/office/drawing/2014/main" id="{609B20D9-4C36-45F1-99F7-E034652CCC5C}"/>
                </a:ext>
              </a:extLst>
            </p:cNvPr>
            <p:cNvSpPr/>
            <p:nvPr/>
          </p:nvSpPr>
          <p:spPr>
            <a:xfrm>
              <a:off x="1604211" y="2713027"/>
              <a:ext cx="802105" cy="497305"/>
            </a:xfrm>
            <a:prstGeom prst="roundRect">
              <a:avLst>
                <a:gd name="adj" fmla="val 50000"/>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ea typeface="思源宋体 CN" panose="02020400000000000000" pitchFamily="18" charset="-122"/>
                </a:rPr>
                <a:t>01</a:t>
              </a:r>
              <a:endParaRPr lang="zh-CN" altLang="en-US" sz="2800" dirty="0">
                <a:latin typeface="Arial Black" panose="020B0A04020102020204" pitchFamily="34" charset="0"/>
                <a:ea typeface="思源宋体 CN" panose="02020400000000000000" pitchFamily="18" charset="-122"/>
              </a:endParaRPr>
            </a:p>
          </p:txBody>
        </p:sp>
        <p:sp>
          <p:nvSpPr>
            <p:cNvPr id="49" name="文本框 20">
              <a:extLst>
                <a:ext uri="{FF2B5EF4-FFF2-40B4-BE49-F238E27FC236}">
                  <a16:creationId xmlns:a16="http://schemas.microsoft.com/office/drawing/2014/main" id="{A41CEE3A-9C1C-4DFC-81ED-F7CE86B6C95E}"/>
                </a:ext>
              </a:extLst>
            </p:cNvPr>
            <p:cNvSpPr txBox="1">
              <a:spLocks noChangeArrowheads="1"/>
            </p:cNvSpPr>
            <p:nvPr/>
          </p:nvSpPr>
          <p:spPr bwMode="auto">
            <a:xfrm>
              <a:off x="2463798" y="2700069"/>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170">
                <a:lnSpc>
                  <a:spcPct val="100000"/>
                </a:lnSpc>
                <a:spcBef>
                  <a:spcPct val="0"/>
                </a:spcBef>
                <a:buFont typeface="Arial" panose="020B0604020202020204" pitchFamily="34" charset="0"/>
                <a:buNone/>
                <a:defRPr/>
              </a:pPr>
              <a:r>
                <a:rPr lang="zh-CN" altLang="en-US" kern="0" dirty="0">
                  <a:solidFill>
                    <a:schemeClr val="tx1">
                      <a:lumMod val="65000"/>
                      <a:lumOff val="35000"/>
                    </a:schemeClr>
                  </a:solidFill>
                  <a:latin typeface="思源宋体 CN Heavy" panose="02020900000000000000" pitchFamily="18" charset="-122"/>
                  <a:ea typeface="思源宋体 CN Heavy" panose="02020900000000000000" pitchFamily="18" charset="-122"/>
                </a:rPr>
                <a:t>基本背景</a:t>
              </a:r>
            </a:p>
          </p:txBody>
        </p:sp>
      </p:grpSp>
      <p:grpSp>
        <p:nvGrpSpPr>
          <p:cNvPr id="50" name="组合 49">
            <a:extLst>
              <a:ext uri="{FF2B5EF4-FFF2-40B4-BE49-F238E27FC236}">
                <a16:creationId xmlns:a16="http://schemas.microsoft.com/office/drawing/2014/main" id="{10D5E36B-20D0-45BB-ABF4-3B69B29ACD52}"/>
              </a:ext>
            </a:extLst>
          </p:cNvPr>
          <p:cNvGrpSpPr/>
          <p:nvPr/>
        </p:nvGrpSpPr>
        <p:grpSpPr>
          <a:xfrm>
            <a:off x="1908285" y="3919268"/>
            <a:ext cx="3626966" cy="523220"/>
            <a:chOff x="1604211" y="2700069"/>
            <a:chExt cx="3626966" cy="523220"/>
          </a:xfrm>
        </p:grpSpPr>
        <p:sp>
          <p:nvSpPr>
            <p:cNvPr id="51" name="矩形: 圆角 50">
              <a:extLst>
                <a:ext uri="{FF2B5EF4-FFF2-40B4-BE49-F238E27FC236}">
                  <a16:creationId xmlns:a16="http://schemas.microsoft.com/office/drawing/2014/main" id="{4609A6D9-57FC-4B2A-91A5-A622004A2C64}"/>
                </a:ext>
              </a:extLst>
            </p:cNvPr>
            <p:cNvSpPr/>
            <p:nvPr/>
          </p:nvSpPr>
          <p:spPr>
            <a:xfrm>
              <a:off x="1604211" y="2713027"/>
              <a:ext cx="802105" cy="497305"/>
            </a:xfrm>
            <a:prstGeom prst="roundRect">
              <a:avLst>
                <a:gd name="adj" fmla="val 50000"/>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ea typeface="思源宋体 CN" panose="02020400000000000000" pitchFamily="18" charset="-122"/>
                </a:rPr>
                <a:t>02</a:t>
              </a:r>
              <a:endParaRPr lang="zh-CN" altLang="en-US" sz="2800" dirty="0">
                <a:latin typeface="Arial Black" panose="020B0A04020102020204" pitchFamily="34" charset="0"/>
                <a:ea typeface="思源宋体 CN" panose="02020400000000000000" pitchFamily="18" charset="-122"/>
              </a:endParaRPr>
            </a:p>
          </p:txBody>
        </p:sp>
        <p:sp>
          <p:nvSpPr>
            <p:cNvPr id="52" name="文本框 20">
              <a:extLst>
                <a:ext uri="{FF2B5EF4-FFF2-40B4-BE49-F238E27FC236}">
                  <a16:creationId xmlns:a16="http://schemas.microsoft.com/office/drawing/2014/main" id="{4D1CDA38-C2B8-4ADA-9269-79D6AE21EAC3}"/>
                </a:ext>
              </a:extLst>
            </p:cNvPr>
            <p:cNvSpPr txBox="1">
              <a:spLocks noChangeArrowheads="1"/>
            </p:cNvSpPr>
            <p:nvPr/>
          </p:nvSpPr>
          <p:spPr bwMode="auto">
            <a:xfrm>
              <a:off x="2463798" y="2700069"/>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170">
                <a:lnSpc>
                  <a:spcPct val="100000"/>
                </a:lnSpc>
                <a:spcBef>
                  <a:spcPct val="0"/>
                </a:spcBef>
                <a:buFont typeface="Arial" panose="020B0604020202020204" pitchFamily="34" charset="0"/>
                <a:buNone/>
                <a:defRPr/>
              </a:pPr>
              <a:r>
                <a:rPr lang="zh-CN" altLang="en-US" kern="0" dirty="0">
                  <a:solidFill>
                    <a:schemeClr val="tx1">
                      <a:lumMod val="65000"/>
                      <a:lumOff val="35000"/>
                    </a:schemeClr>
                  </a:solidFill>
                  <a:latin typeface="思源宋体 CN Heavy" panose="02020900000000000000" pitchFamily="18" charset="-122"/>
                  <a:ea typeface="思源宋体 CN Heavy" panose="02020900000000000000" pitchFamily="18" charset="-122"/>
                </a:rPr>
                <a:t>加解密算法</a:t>
              </a:r>
            </a:p>
          </p:txBody>
        </p:sp>
      </p:grpSp>
      <p:grpSp>
        <p:nvGrpSpPr>
          <p:cNvPr id="53" name="组合 52">
            <a:extLst>
              <a:ext uri="{FF2B5EF4-FFF2-40B4-BE49-F238E27FC236}">
                <a16:creationId xmlns:a16="http://schemas.microsoft.com/office/drawing/2014/main" id="{80867A8F-CB32-4421-AC59-87F79F4CBFCE}"/>
              </a:ext>
            </a:extLst>
          </p:cNvPr>
          <p:cNvGrpSpPr/>
          <p:nvPr/>
        </p:nvGrpSpPr>
        <p:grpSpPr>
          <a:xfrm>
            <a:off x="6656749" y="2764237"/>
            <a:ext cx="3626966" cy="523220"/>
            <a:chOff x="1604211" y="2700069"/>
            <a:chExt cx="3626966" cy="523220"/>
          </a:xfrm>
        </p:grpSpPr>
        <p:sp>
          <p:nvSpPr>
            <p:cNvPr id="54" name="矩形: 圆角 53">
              <a:extLst>
                <a:ext uri="{FF2B5EF4-FFF2-40B4-BE49-F238E27FC236}">
                  <a16:creationId xmlns:a16="http://schemas.microsoft.com/office/drawing/2014/main" id="{DF5068E0-74A6-4C4C-B5F0-67FCB8D1B31A}"/>
                </a:ext>
              </a:extLst>
            </p:cNvPr>
            <p:cNvSpPr/>
            <p:nvPr/>
          </p:nvSpPr>
          <p:spPr>
            <a:xfrm>
              <a:off x="1604211" y="2713027"/>
              <a:ext cx="802105" cy="497305"/>
            </a:xfrm>
            <a:prstGeom prst="roundRect">
              <a:avLst>
                <a:gd name="adj" fmla="val 50000"/>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ea typeface="思源宋体 CN" panose="02020400000000000000" pitchFamily="18" charset="-122"/>
                </a:rPr>
                <a:t>03</a:t>
              </a:r>
              <a:endParaRPr lang="zh-CN" altLang="en-US" sz="2800" dirty="0">
                <a:latin typeface="Arial Black" panose="020B0A04020102020204" pitchFamily="34" charset="0"/>
                <a:ea typeface="思源宋体 CN" panose="02020400000000000000" pitchFamily="18" charset="-122"/>
              </a:endParaRPr>
            </a:p>
          </p:txBody>
        </p:sp>
        <p:sp>
          <p:nvSpPr>
            <p:cNvPr id="55" name="文本框 20">
              <a:extLst>
                <a:ext uri="{FF2B5EF4-FFF2-40B4-BE49-F238E27FC236}">
                  <a16:creationId xmlns:a16="http://schemas.microsoft.com/office/drawing/2014/main" id="{E466FF47-43A7-4FFF-B9E9-43E9D6D91771}"/>
                </a:ext>
              </a:extLst>
            </p:cNvPr>
            <p:cNvSpPr txBox="1">
              <a:spLocks noChangeArrowheads="1"/>
            </p:cNvSpPr>
            <p:nvPr/>
          </p:nvSpPr>
          <p:spPr bwMode="auto">
            <a:xfrm>
              <a:off x="2463798" y="2700069"/>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170">
                <a:lnSpc>
                  <a:spcPct val="100000"/>
                </a:lnSpc>
                <a:spcBef>
                  <a:spcPct val="0"/>
                </a:spcBef>
                <a:buFont typeface="Arial" panose="020B0604020202020204" pitchFamily="34" charset="0"/>
                <a:buNone/>
                <a:defRPr/>
              </a:pPr>
              <a:r>
                <a:rPr lang="zh-CN" altLang="en-US" kern="0" dirty="0">
                  <a:solidFill>
                    <a:schemeClr val="tx1">
                      <a:lumMod val="65000"/>
                      <a:lumOff val="35000"/>
                    </a:schemeClr>
                  </a:solidFill>
                  <a:latin typeface="思源宋体 CN Heavy" panose="02020900000000000000" pitchFamily="18" charset="-122"/>
                  <a:ea typeface="思源宋体 CN Heavy" panose="02020900000000000000" pitchFamily="18" charset="-122"/>
                </a:rPr>
                <a:t>数学工具</a:t>
              </a:r>
            </a:p>
          </p:txBody>
        </p:sp>
      </p:grpSp>
      <p:grpSp>
        <p:nvGrpSpPr>
          <p:cNvPr id="56" name="组合 55">
            <a:extLst>
              <a:ext uri="{FF2B5EF4-FFF2-40B4-BE49-F238E27FC236}">
                <a16:creationId xmlns:a16="http://schemas.microsoft.com/office/drawing/2014/main" id="{B48EBC4B-244B-41B7-8815-8AF25F76761B}"/>
              </a:ext>
            </a:extLst>
          </p:cNvPr>
          <p:cNvGrpSpPr/>
          <p:nvPr/>
        </p:nvGrpSpPr>
        <p:grpSpPr>
          <a:xfrm>
            <a:off x="6656749" y="3919268"/>
            <a:ext cx="3626966" cy="523220"/>
            <a:chOff x="1604211" y="2700069"/>
            <a:chExt cx="3626966" cy="523220"/>
          </a:xfrm>
        </p:grpSpPr>
        <p:sp>
          <p:nvSpPr>
            <p:cNvPr id="57" name="矩形: 圆角 56">
              <a:extLst>
                <a:ext uri="{FF2B5EF4-FFF2-40B4-BE49-F238E27FC236}">
                  <a16:creationId xmlns:a16="http://schemas.microsoft.com/office/drawing/2014/main" id="{47EC0FAA-395E-4EA8-81BB-5266B175D857}"/>
                </a:ext>
              </a:extLst>
            </p:cNvPr>
            <p:cNvSpPr/>
            <p:nvPr/>
          </p:nvSpPr>
          <p:spPr>
            <a:xfrm>
              <a:off x="1604211" y="2713027"/>
              <a:ext cx="802105" cy="497305"/>
            </a:xfrm>
            <a:prstGeom prst="roundRect">
              <a:avLst>
                <a:gd name="adj" fmla="val 50000"/>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Black" panose="020B0A04020102020204" pitchFamily="34" charset="0"/>
                  <a:ea typeface="思源宋体 CN" panose="02020400000000000000" pitchFamily="18" charset="-122"/>
                </a:rPr>
                <a:t>04</a:t>
              </a:r>
              <a:endParaRPr lang="zh-CN" altLang="en-US" sz="2800" dirty="0">
                <a:latin typeface="Arial Black" panose="020B0A04020102020204" pitchFamily="34" charset="0"/>
                <a:ea typeface="思源宋体 CN" panose="02020400000000000000" pitchFamily="18" charset="-122"/>
              </a:endParaRPr>
            </a:p>
          </p:txBody>
        </p:sp>
        <p:sp>
          <p:nvSpPr>
            <p:cNvPr id="58" name="文本框 20">
              <a:extLst>
                <a:ext uri="{FF2B5EF4-FFF2-40B4-BE49-F238E27FC236}">
                  <a16:creationId xmlns:a16="http://schemas.microsoft.com/office/drawing/2014/main" id="{6C2A1DE6-C322-49D9-8D2D-754AC191E672}"/>
                </a:ext>
              </a:extLst>
            </p:cNvPr>
            <p:cNvSpPr txBox="1">
              <a:spLocks noChangeArrowheads="1"/>
            </p:cNvSpPr>
            <p:nvPr/>
          </p:nvSpPr>
          <p:spPr bwMode="auto">
            <a:xfrm>
              <a:off x="2463798" y="2700069"/>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170">
                <a:lnSpc>
                  <a:spcPct val="100000"/>
                </a:lnSpc>
                <a:spcBef>
                  <a:spcPct val="0"/>
                </a:spcBef>
                <a:buFont typeface="Arial" panose="020B0604020202020204" pitchFamily="34" charset="0"/>
                <a:buNone/>
                <a:defRPr/>
              </a:pPr>
              <a:r>
                <a:rPr lang="zh-CN" altLang="en-US" kern="0" dirty="0">
                  <a:solidFill>
                    <a:schemeClr val="tx1">
                      <a:lumMod val="65000"/>
                      <a:lumOff val="35000"/>
                    </a:schemeClr>
                  </a:solidFill>
                  <a:latin typeface="思源宋体 CN Heavy" panose="02020900000000000000" pitchFamily="18" charset="-122"/>
                  <a:ea typeface="思源宋体 CN Heavy" panose="02020900000000000000" pitchFamily="18" charset="-122"/>
                </a:rPr>
                <a:t>工作模式</a:t>
              </a:r>
            </a:p>
          </p:txBody>
        </p:sp>
      </p:grpSp>
    </p:spTree>
    <p:extLst>
      <p:ext uri="{BB962C8B-B14F-4D97-AF65-F5344CB8AC3E}">
        <p14:creationId xmlns:p14="http://schemas.microsoft.com/office/powerpoint/2010/main" val="2698504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FC320-DACE-F75D-A9B5-2229CDB23BB4}"/>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496CA8AD-D796-C4BC-A854-AFA7753E0B29}"/>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ACC3D535-198D-CE88-FF7E-133A98EA5880}"/>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工作模式</a:t>
              </a:r>
            </a:p>
          </p:txBody>
        </p:sp>
        <p:grpSp>
          <p:nvGrpSpPr>
            <p:cNvPr id="18" name="组合 17">
              <a:extLst>
                <a:ext uri="{FF2B5EF4-FFF2-40B4-BE49-F238E27FC236}">
                  <a16:creationId xmlns:a16="http://schemas.microsoft.com/office/drawing/2014/main" id="{C38AFF14-80D3-3981-D64A-D63502A1BEBD}"/>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6996F740-C592-E934-8895-CFED70443FEF}"/>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756D0CE2-BF7C-BE7F-3684-B18EAE567B59}"/>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9" name="矩形 8">
            <a:extLst>
              <a:ext uri="{FF2B5EF4-FFF2-40B4-BE49-F238E27FC236}">
                <a16:creationId xmlns:a16="http://schemas.microsoft.com/office/drawing/2014/main" id="{73AF7353-15BA-3D95-EEB9-64900C397662}"/>
              </a:ext>
            </a:extLst>
          </p:cNvPr>
          <p:cNvSpPr/>
          <p:nvPr/>
        </p:nvSpPr>
        <p:spPr>
          <a:xfrm>
            <a:off x="2085428" y="2140536"/>
            <a:ext cx="1006202"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10" name="矩形 9">
            <a:extLst>
              <a:ext uri="{FF2B5EF4-FFF2-40B4-BE49-F238E27FC236}">
                <a16:creationId xmlns:a16="http://schemas.microsoft.com/office/drawing/2014/main" id="{DDFA6499-FB10-80ED-86AA-75CB231BD97C}"/>
              </a:ext>
            </a:extLst>
          </p:cNvPr>
          <p:cNvSpPr/>
          <p:nvPr/>
        </p:nvSpPr>
        <p:spPr>
          <a:xfrm>
            <a:off x="2085428" y="3525105"/>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0</a:t>
            </a:r>
            <a:endParaRPr lang="zh-CN" altLang="en-US" dirty="0">
              <a:solidFill>
                <a:schemeClr val="tx1"/>
              </a:solidFill>
            </a:endParaRPr>
          </a:p>
        </p:txBody>
      </p:sp>
      <p:sp>
        <p:nvSpPr>
          <p:cNvPr id="13" name="矩形 12">
            <a:extLst>
              <a:ext uri="{FF2B5EF4-FFF2-40B4-BE49-F238E27FC236}">
                <a16:creationId xmlns:a16="http://schemas.microsoft.com/office/drawing/2014/main" id="{F6441C1B-DFAB-72EA-08E0-4A87D2C688F1}"/>
              </a:ext>
            </a:extLst>
          </p:cNvPr>
          <p:cNvSpPr/>
          <p:nvPr/>
        </p:nvSpPr>
        <p:spPr>
          <a:xfrm>
            <a:off x="368899" y="3545026"/>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20" name="直接箭头连接符 19">
            <a:extLst>
              <a:ext uri="{FF2B5EF4-FFF2-40B4-BE49-F238E27FC236}">
                <a16:creationId xmlns:a16="http://schemas.microsoft.com/office/drawing/2014/main" id="{078A48DC-11E8-FD1C-F690-777E47E13C93}"/>
              </a:ext>
            </a:extLst>
          </p:cNvPr>
          <p:cNvCxnSpPr/>
          <p:nvPr/>
        </p:nvCxnSpPr>
        <p:spPr>
          <a:xfrm>
            <a:off x="2589522" y="3162766"/>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C57346D9-53AB-B399-6C44-577E403BABBB}"/>
              </a:ext>
            </a:extLst>
          </p:cNvPr>
          <p:cNvCxnSpPr>
            <a:cxnSpLocks/>
            <a:stCxn id="13" idx="0"/>
            <a:endCxn id="9" idx="1"/>
          </p:cNvCxnSpPr>
          <p:nvPr/>
        </p:nvCxnSpPr>
        <p:spPr>
          <a:xfrm rot="5400000" flipH="1" flipV="1">
            <a:off x="777020" y="2236618"/>
            <a:ext cx="1236275" cy="1380542"/>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33AA347-8A1F-854C-CCEC-16ECBE89A445}"/>
              </a:ext>
            </a:extLst>
          </p:cNvPr>
          <p:cNvGrpSpPr/>
          <p:nvPr/>
        </p:nvGrpSpPr>
        <p:grpSpPr>
          <a:xfrm>
            <a:off x="2386507" y="2729487"/>
            <a:ext cx="404043" cy="364219"/>
            <a:chOff x="6228272" y="2388517"/>
            <a:chExt cx="404043" cy="364219"/>
          </a:xfrm>
        </p:grpSpPr>
        <p:sp>
          <p:nvSpPr>
            <p:cNvPr id="3" name="椭圆 2">
              <a:extLst>
                <a:ext uri="{FF2B5EF4-FFF2-40B4-BE49-F238E27FC236}">
                  <a16:creationId xmlns:a16="http://schemas.microsoft.com/office/drawing/2014/main" id="{3878C5FF-B542-E4F2-3ACA-A9D3ECBD8750}"/>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字形 4">
              <a:extLst>
                <a:ext uri="{FF2B5EF4-FFF2-40B4-BE49-F238E27FC236}">
                  <a16:creationId xmlns:a16="http://schemas.microsoft.com/office/drawing/2014/main" id="{483ECDC8-1974-173E-C27D-90443E622DF1}"/>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id="{A924FCC2-5164-8EB0-D6B8-E293324189C7}"/>
              </a:ext>
            </a:extLst>
          </p:cNvPr>
          <p:cNvSpPr/>
          <p:nvPr/>
        </p:nvSpPr>
        <p:spPr>
          <a:xfrm>
            <a:off x="759151" y="2740781"/>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0</a:t>
            </a:r>
            <a:endParaRPr lang="zh-CN" altLang="en-US" dirty="0">
              <a:solidFill>
                <a:schemeClr val="tx1"/>
              </a:solidFill>
            </a:endParaRPr>
          </a:p>
        </p:txBody>
      </p:sp>
      <p:cxnSp>
        <p:nvCxnSpPr>
          <p:cNvPr id="49" name="直接箭头连接符 48">
            <a:extLst>
              <a:ext uri="{FF2B5EF4-FFF2-40B4-BE49-F238E27FC236}">
                <a16:creationId xmlns:a16="http://schemas.microsoft.com/office/drawing/2014/main" id="{B4F090C9-616D-7669-680B-B9BDBA15DE18}"/>
              </a:ext>
            </a:extLst>
          </p:cNvPr>
          <p:cNvCxnSpPr>
            <a:cxnSpLocks/>
          </p:cNvCxnSpPr>
          <p:nvPr/>
        </p:nvCxnSpPr>
        <p:spPr>
          <a:xfrm>
            <a:off x="1813059" y="2926889"/>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E059364-603C-D57B-8CFE-5EDC2F20EDEB}"/>
              </a:ext>
            </a:extLst>
          </p:cNvPr>
          <p:cNvCxnSpPr>
            <a:cxnSpLocks/>
            <a:stCxn id="9" idx="2"/>
            <a:endCxn id="3" idx="0"/>
          </p:cNvCxnSpPr>
          <p:nvPr/>
        </p:nvCxnSpPr>
        <p:spPr>
          <a:xfrm>
            <a:off x="2588529" y="2476966"/>
            <a:ext cx="0" cy="2525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0FC6715A-AE56-65D8-72E0-6D4194B0E353}"/>
              </a:ext>
            </a:extLst>
          </p:cNvPr>
          <p:cNvSpPr/>
          <p:nvPr/>
        </p:nvSpPr>
        <p:spPr>
          <a:xfrm>
            <a:off x="5081598" y="2141772"/>
            <a:ext cx="1006202" cy="33643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加密器</a:t>
            </a:r>
          </a:p>
        </p:txBody>
      </p:sp>
      <p:sp>
        <p:nvSpPr>
          <p:cNvPr id="62" name="矩形 61">
            <a:extLst>
              <a:ext uri="{FF2B5EF4-FFF2-40B4-BE49-F238E27FC236}">
                <a16:creationId xmlns:a16="http://schemas.microsoft.com/office/drawing/2014/main" id="{345A9151-6237-4412-ECBD-E48E59ED0A4D}"/>
              </a:ext>
            </a:extLst>
          </p:cNvPr>
          <p:cNvSpPr/>
          <p:nvPr/>
        </p:nvSpPr>
        <p:spPr>
          <a:xfrm>
            <a:off x="5081598" y="3526341"/>
            <a:ext cx="1008188" cy="3364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密文块</a:t>
            </a:r>
            <a:r>
              <a:rPr lang="en-US" altLang="zh-CN" dirty="0">
                <a:solidFill>
                  <a:schemeClr val="tx1"/>
                </a:solidFill>
              </a:rPr>
              <a:t>1</a:t>
            </a:r>
            <a:endParaRPr lang="zh-CN" altLang="en-US" dirty="0">
              <a:solidFill>
                <a:schemeClr val="tx1"/>
              </a:solidFill>
            </a:endParaRPr>
          </a:p>
        </p:txBody>
      </p:sp>
      <p:sp>
        <p:nvSpPr>
          <p:cNvPr id="69" name="矩形 68">
            <a:extLst>
              <a:ext uri="{FF2B5EF4-FFF2-40B4-BE49-F238E27FC236}">
                <a16:creationId xmlns:a16="http://schemas.microsoft.com/office/drawing/2014/main" id="{B1408988-5305-9712-1C26-7E66155D5015}"/>
              </a:ext>
            </a:extLst>
          </p:cNvPr>
          <p:cNvSpPr/>
          <p:nvPr/>
        </p:nvSpPr>
        <p:spPr>
          <a:xfrm>
            <a:off x="3365069" y="3546262"/>
            <a:ext cx="671974" cy="33643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密钥</a:t>
            </a:r>
          </a:p>
        </p:txBody>
      </p:sp>
      <p:cxnSp>
        <p:nvCxnSpPr>
          <p:cNvPr id="70" name="直接箭头连接符 69">
            <a:extLst>
              <a:ext uri="{FF2B5EF4-FFF2-40B4-BE49-F238E27FC236}">
                <a16:creationId xmlns:a16="http://schemas.microsoft.com/office/drawing/2014/main" id="{76C7AC25-8873-AF40-1134-13259A1DB223}"/>
              </a:ext>
            </a:extLst>
          </p:cNvPr>
          <p:cNvCxnSpPr>
            <a:cxnSpLocks/>
          </p:cNvCxnSpPr>
          <p:nvPr/>
        </p:nvCxnSpPr>
        <p:spPr>
          <a:xfrm>
            <a:off x="2536413" y="1776317"/>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D88F805-43DA-94C5-AB7E-4E1EAC260D4F}"/>
              </a:ext>
            </a:extLst>
          </p:cNvPr>
          <p:cNvCxnSpPr/>
          <p:nvPr/>
        </p:nvCxnSpPr>
        <p:spPr>
          <a:xfrm>
            <a:off x="5585692" y="3164002"/>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06968462-6972-0353-528F-7EB4F93FD76D}"/>
              </a:ext>
            </a:extLst>
          </p:cNvPr>
          <p:cNvCxnSpPr>
            <a:cxnSpLocks/>
            <a:stCxn id="69" idx="0"/>
            <a:endCxn id="55" idx="1"/>
          </p:cNvCxnSpPr>
          <p:nvPr/>
        </p:nvCxnSpPr>
        <p:spPr>
          <a:xfrm rot="5400000" flipH="1" flipV="1">
            <a:off x="3773190" y="2237854"/>
            <a:ext cx="1236275" cy="1380542"/>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5349020E-ACB1-F647-6475-AA9688D8F335}"/>
              </a:ext>
            </a:extLst>
          </p:cNvPr>
          <p:cNvGrpSpPr/>
          <p:nvPr/>
        </p:nvGrpSpPr>
        <p:grpSpPr>
          <a:xfrm>
            <a:off x="5382677" y="2730723"/>
            <a:ext cx="404043" cy="364219"/>
            <a:chOff x="6228272" y="2388517"/>
            <a:chExt cx="404043" cy="364219"/>
          </a:xfrm>
        </p:grpSpPr>
        <p:sp>
          <p:nvSpPr>
            <p:cNvPr id="86" name="椭圆 85">
              <a:extLst>
                <a:ext uri="{FF2B5EF4-FFF2-40B4-BE49-F238E27FC236}">
                  <a16:creationId xmlns:a16="http://schemas.microsoft.com/office/drawing/2014/main" id="{B08C499F-6C74-BB6C-3A61-EFC6A748500A}"/>
                </a:ext>
              </a:extLst>
            </p:cNvPr>
            <p:cNvSpPr/>
            <p:nvPr/>
          </p:nvSpPr>
          <p:spPr>
            <a:xfrm>
              <a:off x="6228272" y="2388517"/>
              <a:ext cx="404043" cy="364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十字形 86">
              <a:extLst>
                <a:ext uri="{FF2B5EF4-FFF2-40B4-BE49-F238E27FC236}">
                  <a16:creationId xmlns:a16="http://schemas.microsoft.com/office/drawing/2014/main" id="{1CFC5DC8-DBDD-C919-C35A-FE730B263648}"/>
                </a:ext>
              </a:extLst>
            </p:cNvPr>
            <p:cNvSpPr/>
            <p:nvPr/>
          </p:nvSpPr>
          <p:spPr>
            <a:xfrm>
              <a:off x="6262077" y="2398099"/>
              <a:ext cx="336431" cy="336430"/>
            </a:xfrm>
            <a:prstGeom prst="plus">
              <a:avLst>
                <a:gd name="adj" fmla="val 48077"/>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矩形 89">
            <a:extLst>
              <a:ext uri="{FF2B5EF4-FFF2-40B4-BE49-F238E27FC236}">
                <a16:creationId xmlns:a16="http://schemas.microsoft.com/office/drawing/2014/main" id="{836085A3-A0B8-9686-70EF-9861B7CF0B2F}"/>
              </a:ext>
            </a:extLst>
          </p:cNvPr>
          <p:cNvSpPr/>
          <p:nvPr/>
        </p:nvSpPr>
        <p:spPr>
          <a:xfrm>
            <a:off x="3755321" y="2742017"/>
            <a:ext cx="1008188" cy="33643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明文块</a:t>
            </a:r>
            <a:r>
              <a:rPr lang="en-US" altLang="zh-CN" dirty="0">
                <a:solidFill>
                  <a:schemeClr val="tx1"/>
                </a:solidFill>
              </a:rPr>
              <a:t>1</a:t>
            </a:r>
            <a:endParaRPr lang="zh-CN" altLang="en-US" dirty="0">
              <a:solidFill>
                <a:schemeClr val="tx1"/>
              </a:solidFill>
            </a:endParaRPr>
          </a:p>
        </p:txBody>
      </p:sp>
      <p:cxnSp>
        <p:nvCxnSpPr>
          <p:cNvPr id="91" name="直接箭头连接符 90">
            <a:extLst>
              <a:ext uri="{FF2B5EF4-FFF2-40B4-BE49-F238E27FC236}">
                <a16:creationId xmlns:a16="http://schemas.microsoft.com/office/drawing/2014/main" id="{5457295E-0C50-327C-413D-8005ADE54893}"/>
              </a:ext>
            </a:extLst>
          </p:cNvPr>
          <p:cNvCxnSpPr>
            <a:cxnSpLocks/>
          </p:cNvCxnSpPr>
          <p:nvPr/>
        </p:nvCxnSpPr>
        <p:spPr>
          <a:xfrm>
            <a:off x="4809229" y="2928125"/>
            <a:ext cx="54382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E8727E85-C026-A886-4082-38563DF8D7A4}"/>
              </a:ext>
            </a:extLst>
          </p:cNvPr>
          <p:cNvCxnSpPr>
            <a:cxnSpLocks/>
            <a:stCxn id="55" idx="2"/>
            <a:endCxn id="86" idx="0"/>
          </p:cNvCxnSpPr>
          <p:nvPr/>
        </p:nvCxnSpPr>
        <p:spPr>
          <a:xfrm>
            <a:off x="5584699" y="2478202"/>
            <a:ext cx="0" cy="2525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C7173607-6D7E-63AE-D6CE-3584F3CC1D83}"/>
              </a:ext>
            </a:extLst>
          </p:cNvPr>
          <p:cNvSpPr txBox="1"/>
          <p:nvPr/>
        </p:nvSpPr>
        <p:spPr>
          <a:xfrm>
            <a:off x="402496" y="4127862"/>
            <a:ext cx="6111240" cy="1477328"/>
          </a:xfrm>
          <a:prstGeom prst="rect">
            <a:avLst/>
          </a:prstGeom>
          <a:noFill/>
        </p:spPr>
        <p:txBody>
          <a:bodyPr wrap="square">
            <a:spAutoFit/>
          </a:bodyPr>
          <a:lstStyle/>
          <a:p>
            <a:br>
              <a:rPr lang="zh-CN" altLang="en-US" dirty="0"/>
            </a:br>
            <a:r>
              <a:rPr lang="zh-CN" altLang="en-US" b="0" i="0" dirty="0">
                <a:effectLst/>
                <a:latin typeface="-apple-system"/>
              </a:rPr>
              <a:t>每次加密时都会生成一个不同的值来作为计数器的初始值，每个分组对应一个逐次累加的计数器，通过对计数器进行加密来生成密钥流，再将密钥流与明文分组进行异或操作得到密文分组。</a:t>
            </a:r>
            <a:endParaRPr lang="zh-CN" altLang="en-US" dirty="0"/>
          </a:p>
        </p:txBody>
      </p:sp>
      <p:sp>
        <p:nvSpPr>
          <p:cNvPr id="97" name="文本框 96">
            <a:extLst>
              <a:ext uri="{FF2B5EF4-FFF2-40B4-BE49-F238E27FC236}">
                <a16:creationId xmlns:a16="http://schemas.microsoft.com/office/drawing/2014/main" id="{E68717E0-52E5-F885-46B7-14FF76AB2A00}"/>
              </a:ext>
            </a:extLst>
          </p:cNvPr>
          <p:cNvSpPr txBox="1"/>
          <p:nvPr/>
        </p:nvSpPr>
        <p:spPr>
          <a:xfrm>
            <a:off x="7071567" y="1089898"/>
            <a:ext cx="4553583" cy="2339102"/>
          </a:xfrm>
          <a:prstGeom prst="rect">
            <a:avLst/>
          </a:prstGeom>
          <a:noFill/>
        </p:spPr>
        <p:txBody>
          <a:bodyPr wrap="square">
            <a:spAutoFit/>
          </a:bodyPr>
          <a:lstStyle/>
          <a:p>
            <a:pPr algn="l">
              <a:spcAft>
                <a:spcPts val="1200"/>
              </a:spcAft>
            </a:pPr>
            <a:r>
              <a:rPr lang="en-US" altLang="zh-CN" b="1" i="0" dirty="0">
                <a:effectLst/>
                <a:latin typeface="ui-sans-serif"/>
              </a:rPr>
              <a:t>GCM</a:t>
            </a:r>
            <a:r>
              <a:rPr lang="zh-CN" altLang="en-US" b="0" i="0" dirty="0">
                <a:effectLst/>
                <a:latin typeface="ui-sans-serif"/>
              </a:rPr>
              <a:t> 使用计数模式与</a:t>
            </a:r>
            <a:r>
              <a:rPr lang="en-US" altLang="zh-CN" b="0" i="0" dirty="0">
                <a:effectLst/>
                <a:latin typeface="ui-sans-serif"/>
              </a:rPr>
              <a:t>Galois</a:t>
            </a:r>
            <a:r>
              <a:rPr lang="zh-CN" altLang="en-US" b="0" i="0" dirty="0">
                <a:effectLst/>
                <a:latin typeface="ui-sans-serif"/>
              </a:rPr>
              <a:t>乘法结合来提供消息认证和加密。</a:t>
            </a:r>
          </a:p>
          <a:p>
            <a:pPr algn="l">
              <a:spcAft>
                <a:spcPts val="1200"/>
              </a:spcAft>
            </a:pPr>
            <a:r>
              <a:rPr lang="en-US" altLang="zh-CN" b="1" i="0" dirty="0">
                <a:effectLst/>
                <a:latin typeface="ui-sans-serif"/>
              </a:rPr>
              <a:t>CCM</a:t>
            </a:r>
            <a:r>
              <a:rPr lang="zh-CN" altLang="en-US" b="0" i="0" dirty="0">
                <a:effectLst/>
                <a:latin typeface="ui-sans-serif"/>
              </a:rPr>
              <a:t> 基于计数模式和</a:t>
            </a:r>
            <a:r>
              <a:rPr lang="en-US" altLang="zh-CN" b="0" i="0" dirty="0">
                <a:effectLst/>
                <a:latin typeface="ui-sans-serif"/>
              </a:rPr>
              <a:t>CBC-MAC</a:t>
            </a:r>
            <a:r>
              <a:rPr lang="zh-CN" altLang="en-US" b="0" i="0" dirty="0">
                <a:effectLst/>
                <a:latin typeface="ui-sans-serif"/>
              </a:rPr>
              <a:t>进行加密和认证。</a:t>
            </a:r>
          </a:p>
          <a:p>
            <a:pPr>
              <a:spcAft>
                <a:spcPts val="1200"/>
              </a:spcAft>
            </a:pPr>
            <a:r>
              <a:rPr lang="en-US" altLang="zh-CN" b="1" dirty="0"/>
              <a:t>XTS </a:t>
            </a:r>
            <a:r>
              <a:rPr lang="zh-CN" altLang="en-US" dirty="0"/>
              <a:t>引入基于数据块的位置和密生成的钥</a:t>
            </a:r>
            <a:r>
              <a:rPr lang="en-US" altLang="zh-CN" b="1" dirty="0"/>
              <a:t>tweak</a:t>
            </a:r>
            <a:r>
              <a:rPr lang="zh-CN" altLang="en-US" b="1" dirty="0"/>
              <a:t>值</a:t>
            </a:r>
            <a:r>
              <a:rPr lang="zh-CN" altLang="en-US" dirty="0"/>
              <a:t>，使得同一明文在不同位置的加密结果不同，从而提升安全性。</a:t>
            </a:r>
            <a:endParaRPr lang="zh-CN" altLang="en-US" b="0" i="0" dirty="0">
              <a:effectLst/>
              <a:latin typeface="ui-sans-serif"/>
            </a:endParaRPr>
          </a:p>
        </p:txBody>
      </p:sp>
      <p:grpSp>
        <p:nvGrpSpPr>
          <p:cNvPr id="102" name="组合 101">
            <a:extLst>
              <a:ext uri="{FF2B5EF4-FFF2-40B4-BE49-F238E27FC236}">
                <a16:creationId xmlns:a16="http://schemas.microsoft.com/office/drawing/2014/main" id="{5ADC4790-93B3-C0B9-ED42-2F31FF061FA7}"/>
              </a:ext>
            </a:extLst>
          </p:cNvPr>
          <p:cNvGrpSpPr/>
          <p:nvPr/>
        </p:nvGrpSpPr>
        <p:grpSpPr>
          <a:xfrm>
            <a:off x="1364744" y="1272104"/>
            <a:ext cx="1984276" cy="480181"/>
            <a:chOff x="5017160" y="457409"/>
            <a:chExt cx="1984276" cy="480181"/>
          </a:xfrm>
        </p:grpSpPr>
        <p:sp>
          <p:nvSpPr>
            <p:cNvPr id="4" name="矩形 3">
              <a:extLst>
                <a:ext uri="{FF2B5EF4-FFF2-40B4-BE49-F238E27FC236}">
                  <a16:creationId xmlns:a16="http://schemas.microsoft.com/office/drawing/2014/main" id="{BF82FCFD-E467-C5BF-06B8-FFFF404E2854}"/>
                </a:ext>
              </a:extLst>
            </p:cNvPr>
            <p:cNvSpPr/>
            <p:nvPr/>
          </p:nvSpPr>
          <p:spPr>
            <a:xfrm>
              <a:off x="5176107" y="519702"/>
              <a:ext cx="505087"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sp>
          <p:nvSpPr>
            <p:cNvPr id="25" name="矩形 24">
              <a:extLst>
                <a:ext uri="{FF2B5EF4-FFF2-40B4-BE49-F238E27FC236}">
                  <a16:creationId xmlns:a16="http://schemas.microsoft.com/office/drawing/2014/main" id="{E7A55DD6-A2F3-5744-1877-432C3DD135B9}"/>
                </a:ext>
              </a:extLst>
            </p:cNvPr>
            <p:cNvSpPr/>
            <p:nvPr/>
          </p:nvSpPr>
          <p:spPr>
            <a:xfrm>
              <a:off x="5822179" y="519702"/>
              <a:ext cx="1008188" cy="336430"/>
            </a:xfrm>
            <a:prstGeom prst="rect">
              <a:avLst/>
            </a:prstGeom>
            <a:solidFill>
              <a:srgbClr val="BA8A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计数器</a:t>
              </a:r>
            </a:p>
          </p:txBody>
        </p:sp>
        <p:sp>
          <p:nvSpPr>
            <p:cNvPr id="100" name="矩形 99">
              <a:extLst>
                <a:ext uri="{FF2B5EF4-FFF2-40B4-BE49-F238E27FC236}">
                  <a16:creationId xmlns:a16="http://schemas.microsoft.com/office/drawing/2014/main" id="{2E6AEB27-3BFD-0315-F1D9-7465D57A1B02}"/>
                </a:ext>
              </a:extLst>
            </p:cNvPr>
            <p:cNvSpPr/>
            <p:nvPr/>
          </p:nvSpPr>
          <p:spPr>
            <a:xfrm>
              <a:off x="5017160" y="457409"/>
              <a:ext cx="1984276" cy="480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3" name="直接箭头连接符 102">
            <a:extLst>
              <a:ext uri="{FF2B5EF4-FFF2-40B4-BE49-F238E27FC236}">
                <a16:creationId xmlns:a16="http://schemas.microsoft.com/office/drawing/2014/main" id="{C0901EF5-DF36-9AE9-1857-05821631F0EA}"/>
              </a:ext>
            </a:extLst>
          </p:cNvPr>
          <p:cNvCxnSpPr>
            <a:cxnSpLocks/>
          </p:cNvCxnSpPr>
          <p:nvPr/>
        </p:nvCxnSpPr>
        <p:spPr>
          <a:xfrm>
            <a:off x="5532583" y="1776317"/>
            <a:ext cx="0" cy="36421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D3021A13-CB78-37BA-5AD7-7495F48DCBD9}"/>
              </a:ext>
            </a:extLst>
          </p:cNvPr>
          <p:cNvGrpSpPr/>
          <p:nvPr/>
        </p:nvGrpSpPr>
        <p:grpSpPr>
          <a:xfrm>
            <a:off x="4360913" y="1272104"/>
            <a:ext cx="2264189" cy="480181"/>
            <a:chOff x="5017160" y="457409"/>
            <a:chExt cx="1984276" cy="480181"/>
          </a:xfrm>
        </p:grpSpPr>
        <p:sp>
          <p:nvSpPr>
            <p:cNvPr id="105" name="矩形 104">
              <a:extLst>
                <a:ext uri="{FF2B5EF4-FFF2-40B4-BE49-F238E27FC236}">
                  <a16:creationId xmlns:a16="http://schemas.microsoft.com/office/drawing/2014/main" id="{2FA6382D-09EA-F64D-EEEA-90B87922D428}"/>
                </a:ext>
              </a:extLst>
            </p:cNvPr>
            <p:cNvSpPr/>
            <p:nvPr/>
          </p:nvSpPr>
          <p:spPr>
            <a:xfrm>
              <a:off x="5176107" y="519702"/>
              <a:ext cx="505087" cy="336430"/>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IV</a:t>
              </a:r>
              <a:endParaRPr lang="zh-CN" altLang="en-US" dirty="0">
                <a:solidFill>
                  <a:schemeClr val="tx1"/>
                </a:solidFill>
              </a:endParaRPr>
            </a:p>
          </p:txBody>
        </p:sp>
        <p:sp>
          <p:nvSpPr>
            <p:cNvPr id="106" name="矩形 105">
              <a:extLst>
                <a:ext uri="{FF2B5EF4-FFF2-40B4-BE49-F238E27FC236}">
                  <a16:creationId xmlns:a16="http://schemas.microsoft.com/office/drawing/2014/main" id="{1118199F-1AFF-2ED7-8143-C2429B4D898D}"/>
                </a:ext>
              </a:extLst>
            </p:cNvPr>
            <p:cNvSpPr/>
            <p:nvPr/>
          </p:nvSpPr>
          <p:spPr>
            <a:xfrm>
              <a:off x="5822179" y="519702"/>
              <a:ext cx="1008188" cy="336430"/>
            </a:xfrm>
            <a:prstGeom prst="rect">
              <a:avLst/>
            </a:prstGeom>
            <a:solidFill>
              <a:srgbClr val="BA8A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计数器</a:t>
              </a:r>
              <a:r>
                <a:rPr lang="en-US" altLang="zh-CN" dirty="0">
                  <a:solidFill>
                    <a:schemeClr val="tx1"/>
                  </a:solidFill>
                </a:rPr>
                <a:t>+1</a:t>
              </a:r>
              <a:endParaRPr lang="zh-CN" altLang="en-US" dirty="0">
                <a:solidFill>
                  <a:schemeClr val="tx1"/>
                </a:solidFill>
              </a:endParaRPr>
            </a:p>
          </p:txBody>
        </p:sp>
        <p:sp>
          <p:nvSpPr>
            <p:cNvPr id="107" name="矩形 106">
              <a:extLst>
                <a:ext uri="{FF2B5EF4-FFF2-40B4-BE49-F238E27FC236}">
                  <a16:creationId xmlns:a16="http://schemas.microsoft.com/office/drawing/2014/main" id="{814444F4-5CF4-ABF7-FDBD-2FD2FD8DFF71}"/>
                </a:ext>
              </a:extLst>
            </p:cNvPr>
            <p:cNvSpPr/>
            <p:nvPr/>
          </p:nvSpPr>
          <p:spPr>
            <a:xfrm>
              <a:off x="5017160" y="457409"/>
              <a:ext cx="1984276" cy="480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文本框 108">
            <a:extLst>
              <a:ext uri="{FF2B5EF4-FFF2-40B4-BE49-F238E27FC236}">
                <a16:creationId xmlns:a16="http://schemas.microsoft.com/office/drawing/2014/main" id="{0F24C733-AE40-45B1-A41F-E3B785372458}"/>
              </a:ext>
            </a:extLst>
          </p:cNvPr>
          <p:cNvSpPr txBox="1"/>
          <p:nvPr/>
        </p:nvSpPr>
        <p:spPr>
          <a:xfrm>
            <a:off x="726256" y="5774849"/>
            <a:ext cx="4903390" cy="964367"/>
          </a:xfrm>
          <a:prstGeom prst="rect">
            <a:avLst/>
          </a:prstGeom>
          <a:noFill/>
        </p:spPr>
        <p:txBody>
          <a:bodyPr wrap="square">
            <a:spAutoFit/>
          </a:bodyPr>
          <a:lstStyle/>
          <a:p>
            <a:pPr algn="l" latinLnBrk="1">
              <a:lnSpc>
                <a:spcPts val="2250"/>
              </a:lnSpc>
            </a:pPr>
            <a:r>
              <a:rPr lang="en-US" altLang="zh-CN" sz="2000" b="1" i="0" dirty="0">
                <a:solidFill>
                  <a:srgbClr val="000000"/>
                </a:solidFill>
                <a:effectLst/>
                <a:latin typeface="MicrosoftYaHei"/>
              </a:rPr>
              <a:t>GB/T 17964-2021</a:t>
            </a:r>
          </a:p>
          <a:p>
            <a:pPr latinLnBrk="1">
              <a:lnSpc>
                <a:spcPts val="2250"/>
              </a:lnSpc>
            </a:pPr>
            <a:r>
              <a:rPr lang="zh-CN" altLang="en-US" sz="2000" b="1" dirty="0"/>
              <a:t>信息安全技术　分组密码算法的工作模式</a:t>
            </a:r>
          </a:p>
          <a:p>
            <a:pPr algn="l" latinLnBrk="1">
              <a:lnSpc>
                <a:spcPts val="2250"/>
              </a:lnSpc>
            </a:pPr>
            <a:endParaRPr lang="en-US" altLang="zh-CN" b="0" i="0" dirty="0">
              <a:solidFill>
                <a:srgbClr val="000000"/>
              </a:solidFill>
              <a:effectLst/>
              <a:latin typeface="MicrosoftYaHei"/>
            </a:endParaRPr>
          </a:p>
        </p:txBody>
      </p:sp>
      <p:pic>
        <p:nvPicPr>
          <p:cNvPr id="7" name="图片 6">
            <a:extLst>
              <a:ext uri="{FF2B5EF4-FFF2-40B4-BE49-F238E27FC236}">
                <a16:creationId xmlns:a16="http://schemas.microsoft.com/office/drawing/2014/main" id="{40ECD5AB-39BF-8C00-7EF2-326D9C43D0B6}"/>
              </a:ext>
            </a:extLst>
          </p:cNvPr>
          <p:cNvPicPr>
            <a:picLocks noChangeAspect="1"/>
          </p:cNvPicPr>
          <p:nvPr/>
        </p:nvPicPr>
        <p:blipFill>
          <a:blip r:embed="rId3"/>
          <a:stretch>
            <a:fillRect/>
          </a:stretch>
        </p:blipFill>
        <p:spPr>
          <a:xfrm>
            <a:off x="3522469" y="175279"/>
            <a:ext cx="8281610" cy="6410322"/>
          </a:xfrm>
          <a:prstGeom prst="rect">
            <a:avLst/>
          </a:prstGeom>
        </p:spPr>
      </p:pic>
      <p:pic>
        <p:nvPicPr>
          <p:cNvPr id="112" name="图片 111">
            <a:extLst>
              <a:ext uri="{FF2B5EF4-FFF2-40B4-BE49-F238E27FC236}">
                <a16:creationId xmlns:a16="http://schemas.microsoft.com/office/drawing/2014/main" id="{C14E38E6-2DC2-D5F9-861B-62CDA88FA9C5}"/>
              </a:ext>
            </a:extLst>
          </p:cNvPr>
          <p:cNvPicPr>
            <a:picLocks noChangeAspect="1"/>
          </p:cNvPicPr>
          <p:nvPr/>
        </p:nvPicPr>
        <p:blipFill>
          <a:blip r:embed="rId4"/>
          <a:stretch>
            <a:fillRect/>
          </a:stretch>
        </p:blipFill>
        <p:spPr>
          <a:xfrm>
            <a:off x="295349" y="3497952"/>
            <a:ext cx="4639296" cy="2985491"/>
          </a:xfrm>
          <a:prstGeom prst="rect">
            <a:avLst/>
          </a:prstGeom>
        </p:spPr>
      </p:pic>
    </p:spTree>
    <p:extLst>
      <p:ext uri="{BB962C8B-B14F-4D97-AF65-F5344CB8AC3E}">
        <p14:creationId xmlns:p14="http://schemas.microsoft.com/office/powerpoint/2010/main" val="3223304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66EB0-8343-48AE-27E1-A03ED0C0655D}"/>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42CAA5E2-54FE-CA1F-5A01-C03F8BBFC7D5}"/>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242BE4F7-AB20-BE03-31AD-276C3418C6E7}"/>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lang="zh-CN" altLang="en-US" kern="0" dirty="0">
                  <a:solidFill>
                    <a:prstClr val="black">
                      <a:lumMod val="65000"/>
                      <a:lumOff val="35000"/>
                    </a:prstClr>
                  </a:solidFill>
                  <a:latin typeface="微软雅黑" panose="020B0503020204020204" pitchFamily="34" charset="-122"/>
                  <a:ea typeface="微软雅黑" panose="020B0503020204020204" pitchFamily="34" charset="-122"/>
                </a:rPr>
                <a:t>工作模式</a:t>
              </a:r>
              <a:endPar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45D396F-C0BF-E632-271C-1B03406A2B95}"/>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DEAF81DA-4BC8-DAA5-F146-C8B7AE57399E}"/>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6395A044-5458-96E2-722E-BA849B58128E}"/>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sp>
        <p:nvSpPr>
          <p:cNvPr id="9" name="文本框 8">
            <a:extLst>
              <a:ext uri="{FF2B5EF4-FFF2-40B4-BE49-F238E27FC236}">
                <a16:creationId xmlns:a16="http://schemas.microsoft.com/office/drawing/2014/main" id="{A52D2618-CBA9-46FD-44B9-1E2844D31912}"/>
              </a:ext>
            </a:extLst>
          </p:cNvPr>
          <p:cNvSpPr txBox="1"/>
          <p:nvPr/>
        </p:nvSpPr>
        <p:spPr>
          <a:xfrm>
            <a:off x="455344" y="1087683"/>
            <a:ext cx="11281311" cy="5309146"/>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CMAC</a:t>
            </a:r>
            <a:r>
              <a:rPr lang="zh-CN" altLang="en-US" dirty="0">
                <a:latin typeface="微软雅黑" panose="020B0503020204020204" pitchFamily="34" charset="-122"/>
                <a:ea typeface="微软雅黑" panose="020B0503020204020204" pitchFamily="34" charset="-122"/>
              </a:rPr>
              <a:t> 是一种</a:t>
            </a:r>
            <a:r>
              <a:rPr lang="zh-CN" altLang="en-US" b="1" dirty="0">
                <a:solidFill>
                  <a:srgbClr val="FF0000"/>
                </a:solidFill>
                <a:latin typeface="微软雅黑" panose="020B0503020204020204" pitchFamily="34" charset="-122"/>
                <a:ea typeface="微软雅黑" panose="020B0503020204020204" pitchFamily="34" charset="-122"/>
              </a:rPr>
              <a:t>基于对称加密算法</a:t>
            </a:r>
            <a:r>
              <a:rPr lang="zh-CN" altLang="en-US" dirty="0">
                <a:latin typeface="微软雅黑" panose="020B0503020204020204" pitchFamily="34" charset="-122"/>
                <a:ea typeface="微软雅黑" panose="020B0503020204020204" pitchFamily="34" charset="-122"/>
              </a:rPr>
              <a:t>的消息认证码生成机制，</a:t>
            </a:r>
            <a:r>
              <a:rPr lang="en-US" altLang="zh-CN" dirty="0">
                <a:effectLst/>
                <a:latin typeface="微软雅黑" panose="020B0503020204020204" pitchFamily="34" charset="-122"/>
                <a:ea typeface="微软雅黑" panose="020B0503020204020204" pitchFamily="34" charset="-122"/>
              </a:rPr>
              <a:t>SM4-CMAC</a:t>
            </a:r>
            <a:r>
              <a:rPr lang="zh-CN" altLang="en-US" dirty="0">
                <a:effectLst/>
                <a:latin typeface="微软雅黑" panose="020B0503020204020204" pitchFamily="34" charset="-122"/>
                <a:ea typeface="微软雅黑" panose="020B0503020204020204" pitchFamily="34" charset="-122"/>
              </a:rPr>
              <a:t> 是基于 </a:t>
            </a:r>
            <a:r>
              <a:rPr lang="en-US" altLang="zh-CN" dirty="0">
                <a:effectLst/>
                <a:latin typeface="微软雅黑" panose="020B0503020204020204" pitchFamily="34" charset="-122"/>
                <a:ea typeface="微软雅黑" panose="020B0503020204020204" pitchFamily="34" charset="-122"/>
              </a:rPr>
              <a:t>SM4</a:t>
            </a:r>
            <a:r>
              <a:rPr lang="zh-CN" altLang="en-US" dirty="0">
                <a:effectLst/>
                <a:latin typeface="微软雅黑" panose="020B0503020204020204" pitchFamily="34" charset="-122"/>
                <a:ea typeface="微软雅黑" panose="020B0503020204020204" pitchFamily="34" charset="-122"/>
              </a:rPr>
              <a:t> 的</a:t>
            </a:r>
            <a:r>
              <a:rPr lang="zh-CN" altLang="en-US" b="1" dirty="0">
                <a:solidFill>
                  <a:srgbClr val="FF0000"/>
                </a:solidFill>
                <a:effectLst/>
                <a:latin typeface="微软雅黑" panose="020B0503020204020204" pitchFamily="34" charset="-122"/>
                <a:ea typeface="微软雅黑" panose="020B0503020204020204" pitchFamily="34" charset="-122"/>
              </a:rPr>
              <a:t>消息认证码生成算法</a:t>
            </a:r>
            <a:r>
              <a:rPr lang="zh-CN" altLang="en-US" dirty="0">
                <a:effectLst/>
                <a:latin typeface="微软雅黑" panose="020B0503020204020204" pitchFamily="34" charset="-122"/>
                <a:ea typeface="微软雅黑" panose="020B0503020204020204" pitchFamily="34" charset="-122"/>
              </a:rPr>
              <a:t>。它结合了 </a:t>
            </a:r>
            <a:r>
              <a:rPr lang="en-US" altLang="zh-CN" dirty="0">
                <a:effectLst/>
                <a:latin typeface="微软雅黑" panose="020B0503020204020204" pitchFamily="34" charset="-122"/>
                <a:ea typeface="微软雅黑" panose="020B0503020204020204" pitchFamily="34" charset="-122"/>
              </a:rPr>
              <a:t>SM4</a:t>
            </a:r>
            <a:r>
              <a:rPr lang="zh-CN" altLang="en-US" dirty="0">
                <a:effectLst/>
                <a:latin typeface="微软雅黑" panose="020B0503020204020204" pitchFamily="34" charset="-122"/>
                <a:ea typeface="微软雅黑" panose="020B0503020204020204" pitchFamily="34" charset="-122"/>
              </a:rPr>
              <a:t> 对称加密算法与 </a:t>
            </a:r>
            <a:r>
              <a:rPr lang="en-US" altLang="zh-CN" dirty="0">
                <a:effectLst/>
                <a:latin typeface="微软雅黑" panose="020B0503020204020204" pitchFamily="34" charset="-122"/>
                <a:ea typeface="微软雅黑" panose="020B0503020204020204" pitchFamily="34" charset="-122"/>
              </a:rPr>
              <a:t>CMAC</a:t>
            </a:r>
            <a:r>
              <a:rPr lang="zh-CN" altLang="en-US" dirty="0">
                <a:effectLst/>
                <a:latin typeface="微软雅黑" panose="020B0503020204020204" pitchFamily="34" charset="-122"/>
                <a:ea typeface="微软雅黑" panose="020B0503020204020204" pitchFamily="34" charset="-122"/>
              </a:rPr>
              <a:t>机制，</a:t>
            </a:r>
            <a:r>
              <a:rPr lang="zh-CN" altLang="en-US" dirty="0">
                <a:latin typeface="微软雅黑" panose="020B0503020204020204" pitchFamily="34" charset="-122"/>
                <a:ea typeface="微软雅黑" panose="020B0503020204020204" pitchFamily="34" charset="-122"/>
              </a:rPr>
              <a:t>在消息上执行一系列的加密运算来生成认证码，用于验证数据的完整性和有效性。与常规的加密不同，</a:t>
            </a:r>
            <a:r>
              <a:rPr lang="en-US" altLang="zh-CN" dirty="0">
                <a:latin typeface="微软雅黑" panose="020B0503020204020204" pitchFamily="34" charset="-122"/>
                <a:ea typeface="微软雅黑" panose="020B0503020204020204" pitchFamily="34" charset="-122"/>
              </a:rPr>
              <a:t>CMAC</a:t>
            </a:r>
            <a:r>
              <a:rPr lang="zh-CN" altLang="en-US" dirty="0">
                <a:latin typeface="微软雅黑" panose="020B0503020204020204" pitchFamily="34" charset="-122"/>
                <a:ea typeface="微软雅黑" panose="020B0503020204020204" pitchFamily="34" charset="-122"/>
              </a:rPr>
              <a:t>的目标是消息认证，而不是将消息转换为密文。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000" b="1" dirty="0">
                <a:effectLst/>
                <a:latin typeface="微软雅黑" panose="020B0503020204020204" pitchFamily="34" charset="-122"/>
                <a:ea typeface="微软雅黑" panose="020B0503020204020204" pitchFamily="34" charset="-122"/>
              </a:rPr>
              <a:t>工作流程</a:t>
            </a:r>
            <a:endParaRPr lang="en-US" altLang="zh-CN" sz="2000" b="1" dirty="0">
              <a:effectLst/>
              <a:latin typeface="微软雅黑" panose="020B0503020204020204" pitchFamily="34" charset="-122"/>
              <a:ea typeface="微软雅黑" panose="020B0503020204020204" pitchFamily="34" charset="-122"/>
            </a:endParaRPr>
          </a:p>
          <a:p>
            <a:pPr lvl="1">
              <a:spcAft>
                <a:spcPts val="1200"/>
              </a:spcAft>
            </a:pPr>
            <a:endParaRPr lang="en-US" altLang="zh-CN" sz="500" dirty="0">
              <a:effectLst/>
              <a:latin typeface="微软雅黑" panose="020B0503020204020204" pitchFamily="34" charset="-122"/>
              <a:ea typeface="微软雅黑" panose="020B0503020204020204" pitchFamily="34" charset="-122"/>
            </a:endParaRPr>
          </a:p>
          <a:p>
            <a:pPr lvl="1">
              <a:spcAft>
                <a:spcPts val="1200"/>
              </a:spcAft>
            </a:pPr>
            <a:r>
              <a:rPr lang="en-US" altLang="zh-CN" dirty="0">
                <a:effectLst/>
                <a:latin typeface="微软雅黑" panose="020B0503020204020204" pitchFamily="34" charset="-122"/>
                <a:ea typeface="微软雅黑" panose="020B0503020204020204" pitchFamily="34" charset="-122"/>
              </a:rPr>
              <a:t>1</a:t>
            </a:r>
            <a:r>
              <a:rPr lang="zh-CN" altLang="en-US" dirty="0">
                <a:effectLst/>
                <a:latin typeface="微软雅黑" panose="020B0503020204020204" pitchFamily="34" charset="-122"/>
                <a:ea typeface="微软雅黑" panose="020B0503020204020204" pitchFamily="34" charset="-122"/>
              </a:rPr>
              <a:t>、初始化：</a:t>
            </a:r>
          </a:p>
          <a:p>
            <a:pPr marL="1200150" lvl="2" indent="-285750">
              <a:spcAft>
                <a:spcPts val="1200"/>
              </a:spcAft>
              <a:buFont typeface="Arial" panose="020B0604020202020204" pitchFamily="34" charset="0"/>
              <a:buChar char="•"/>
            </a:pPr>
            <a:r>
              <a:rPr lang="en-US" altLang="zh-CN" b="1" dirty="0">
                <a:effectLst/>
                <a:latin typeface="微软雅黑" panose="020B0503020204020204" pitchFamily="34" charset="-122"/>
                <a:ea typeface="微软雅黑" panose="020B0503020204020204" pitchFamily="34" charset="-122"/>
              </a:rPr>
              <a:t>128</a:t>
            </a:r>
            <a:r>
              <a:rPr lang="zh-CN" altLang="en-US" b="1" dirty="0">
                <a:effectLst/>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SM4</a:t>
            </a:r>
            <a:r>
              <a:rPr lang="zh-CN" altLang="en-US" dirty="0">
                <a:effectLst/>
                <a:latin typeface="微软雅黑" panose="020B0503020204020204" pitchFamily="34" charset="-122"/>
                <a:ea typeface="微软雅黑" panose="020B0503020204020204" pitchFamily="34" charset="-122"/>
              </a:rPr>
              <a:t>密钥。</a:t>
            </a:r>
            <a:endParaRPr lang="en-US" altLang="zh-CN" dirty="0">
              <a:effectLst/>
              <a:latin typeface="微软雅黑" panose="020B0503020204020204" pitchFamily="34" charset="-122"/>
              <a:ea typeface="微软雅黑" panose="020B0503020204020204" pitchFamily="34" charset="-122"/>
            </a:endParaRPr>
          </a:p>
          <a:p>
            <a:pPr marL="1200150" lvl="2" indent="-285750">
              <a:spcAft>
                <a:spcPts val="1200"/>
              </a:spcAft>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128</a:t>
            </a:r>
            <a:r>
              <a:rPr lang="zh-CN" altLang="en-US" b="1" dirty="0">
                <a:latin typeface="微软雅黑" panose="020B0503020204020204" pitchFamily="34" charset="-122"/>
                <a:ea typeface="微软雅黑" panose="020B0503020204020204" pitchFamily="34" charset="-122"/>
              </a:rPr>
              <a:t>位</a:t>
            </a:r>
            <a:r>
              <a:rPr lang="zh-CN" altLang="en-US" dirty="0">
                <a:effectLst/>
                <a:latin typeface="微软雅黑" panose="020B0503020204020204" pitchFamily="34" charset="-122"/>
                <a:ea typeface="微软雅黑" panose="020B0503020204020204" pitchFamily="34" charset="-122"/>
              </a:rPr>
              <a:t>初始向量（</a:t>
            </a:r>
            <a:r>
              <a:rPr lang="en-US" altLang="zh-CN" dirty="0">
                <a:effectLst/>
                <a:latin typeface="微软雅黑" panose="020B0503020204020204" pitchFamily="34" charset="-122"/>
                <a:ea typeface="微软雅黑" panose="020B0503020204020204" pitchFamily="34" charset="-122"/>
              </a:rPr>
              <a:t>IV</a:t>
            </a:r>
            <a:r>
              <a:rPr lang="zh-CN" altLang="en-US" dirty="0">
                <a:effectLst/>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通常为零</a:t>
            </a:r>
            <a:r>
              <a:rPr lang="zh-CN" altLang="en-US" dirty="0">
                <a:effectLst/>
                <a:latin typeface="微软雅黑" panose="020B0503020204020204" pitchFamily="34" charset="-122"/>
                <a:ea typeface="微软雅黑" panose="020B0503020204020204" pitchFamily="34" charset="-122"/>
              </a:rPr>
              <a:t>。</a:t>
            </a:r>
          </a:p>
          <a:p>
            <a:pPr lvl="1">
              <a:spcAft>
                <a:spcPts val="1200"/>
              </a:spcAft>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、对称加密</a:t>
            </a:r>
            <a:r>
              <a:rPr lang="zh-CN" altLang="en-US" dirty="0">
                <a:effectLst/>
                <a:latin typeface="微软雅黑" panose="020B0503020204020204" pitchFamily="34" charset="-122"/>
                <a:ea typeface="微软雅黑" panose="020B0503020204020204" pitchFamily="34" charset="-122"/>
              </a:rPr>
              <a:t>运算：</a:t>
            </a:r>
          </a:p>
          <a:p>
            <a:pPr lvl="2">
              <a:spcAft>
                <a:spcPts val="1200"/>
              </a:spcAft>
            </a:pPr>
            <a:r>
              <a:rPr lang="zh-CN" altLang="en-US" dirty="0">
                <a:effectLst/>
                <a:latin typeface="微软雅黑" panose="020B0503020204020204" pitchFamily="34" charset="-122"/>
                <a:ea typeface="微软雅黑" panose="020B0503020204020204" pitchFamily="34" charset="-122"/>
              </a:rPr>
              <a:t>将输入消息分块后，使用</a:t>
            </a:r>
            <a:r>
              <a:rPr lang="en-US" altLang="zh-CN" dirty="0">
                <a:effectLst/>
                <a:latin typeface="微软雅黑" panose="020B0503020204020204" pitchFamily="34" charset="-122"/>
                <a:ea typeface="微软雅黑" panose="020B0503020204020204" pitchFamily="34" charset="-122"/>
              </a:rPr>
              <a:t>SM4</a:t>
            </a:r>
            <a:r>
              <a:rPr lang="zh-CN" altLang="en-US" dirty="0">
                <a:effectLst/>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分别加密处理</a:t>
            </a:r>
            <a:r>
              <a:rPr lang="zh-CN" altLang="en-US" b="1" dirty="0">
                <a:latin typeface="微软雅黑" panose="020B0503020204020204" pitchFamily="34" charset="-122"/>
                <a:ea typeface="微软雅黑" panose="020B0503020204020204" pitchFamily="34" charset="-122"/>
              </a:rPr>
              <a:t>每个</a:t>
            </a:r>
            <a:r>
              <a:rPr lang="zh-CN" altLang="en-US" dirty="0">
                <a:latin typeface="微软雅黑" panose="020B0503020204020204" pitchFamily="34" charset="-122"/>
                <a:ea typeface="微软雅黑" panose="020B0503020204020204" pitchFamily="34" charset="-122"/>
              </a:rPr>
              <a:t>数据块</a:t>
            </a:r>
            <a:r>
              <a:rPr lang="zh-CN" altLang="en-US" dirty="0">
                <a:effectLst/>
                <a:latin typeface="微软雅黑" panose="020B0503020204020204" pitchFamily="34" charset="-122"/>
                <a:ea typeface="微软雅黑" panose="020B0503020204020204" pitchFamily="34" charset="-122"/>
              </a:rPr>
              <a:t>。</a:t>
            </a:r>
          </a:p>
          <a:p>
            <a:pPr lvl="1">
              <a:spcAft>
                <a:spcPts val="1200"/>
              </a:spcAft>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、生成</a:t>
            </a:r>
            <a:r>
              <a:rPr lang="zh-CN" altLang="en-US" dirty="0">
                <a:effectLst/>
                <a:latin typeface="微软雅黑" panose="020B0503020204020204" pitchFamily="34" charset="-122"/>
                <a:ea typeface="微软雅黑" panose="020B0503020204020204" pitchFamily="34" charset="-122"/>
              </a:rPr>
              <a:t>认证码：</a:t>
            </a:r>
          </a:p>
          <a:p>
            <a:pPr lvl="2">
              <a:spcAft>
                <a:spcPts val="1200"/>
              </a:spcAft>
            </a:pPr>
            <a:r>
              <a:rPr lang="zh-CN" altLang="en-US" dirty="0">
                <a:latin typeface="微软雅黑" panose="020B0503020204020204" pitchFamily="34" charset="-122"/>
                <a:ea typeface="微软雅黑" panose="020B0503020204020204" pitchFamily="34" charset="-122"/>
              </a:rPr>
              <a:t>将每个</a:t>
            </a:r>
            <a:r>
              <a:rPr lang="zh-CN" altLang="en-US" b="1" dirty="0">
                <a:latin typeface="微软雅黑" panose="020B0503020204020204" pitchFamily="34" charset="-122"/>
                <a:ea typeface="微软雅黑" panose="020B0503020204020204" pitchFamily="34" charset="-122"/>
              </a:rPr>
              <a:t>密文块</a:t>
            </a:r>
            <a:r>
              <a:rPr lang="zh-CN" altLang="en-US" dirty="0">
                <a:latin typeface="微软雅黑" panose="020B0503020204020204" pitchFamily="34" charset="-122"/>
                <a:ea typeface="微软雅黑" panose="020B0503020204020204" pitchFamily="34" charset="-122"/>
              </a:rPr>
              <a:t>与</a:t>
            </a:r>
            <a:r>
              <a:rPr lang="zh-CN" altLang="en-US" b="1" dirty="0">
                <a:latin typeface="微软雅黑" panose="020B0503020204020204" pitchFamily="34" charset="-122"/>
                <a:ea typeface="微软雅黑" panose="020B0503020204020204" pitchFamily="34" charset="-122"/>
              </a:rPr>
              <a:t>前一个</a:t>
            </a:r>
            <a:r>
              <a:rPr lang="zh-CN" altLang="en-US" dirty="0">
                <a:latin typeface="微软雅黑" panose="020B0503020204020204" pitchFamily="34" charset="-122"/>
                <a:ea typeface="微软雅黑" panose="020B0503020204020204" pitchFamily="34" charset="-122"/>
              </a:rPr>
              <a:t>进行异或，第一个与</a:t>
            </a:r>
            <a:r>
              <a:rPr lang="zh-CN" altLang="en-US" b="1" dirty="0">
                <a:latin typeface="微软雅黑" panose="020B0503020204020204" pitchFamily="34" charset="-122"/>
                <a:ea typeface="微软雅黑" panose="020B0503020204020204" pitchFamily="34" charset="-122"/>
              </a:rPr>
              <a:t>初始化向量</a:t>
            </a:r>
            <a:r>
              <a:rPr lang="en-US" altLang="zh-CN" b="1" dirty="0">
                <a:latin typeface="微软雅黑" panose="020B0503020204020204" pitchFamily="34" charset="-122"/>
                <a:ea typeface="微软雅黑" panose="020B0503020204020204" pitchFamily="34" charset="-122"/>
              </a:rPr>
              <a:t>IV</a:t>
            </a:r>
            <a:r>
              <a:rPr lang="zh-CN" altLang="en-US" dirty="0">
                <a:latin typeface="微软雅黑" panose="020B0503020204020204" pitchFamily="34" charset="-122"/>
                <a:ea typeface="微软雅黑" panose="020B0503020204020204" pitchFamily="34" charset="-122"/>
              </a:rPr>
              <a:t>异或，</a:t>
            </a:r>
            <a:r>
              <a:rPr lang="zh-CN" altLang="en-US" dirty="0">
                <a:effectLst/>
                <a:latin typeface="微软雅黑" panose="020B0503020204020204" pitchFamily="34" charset="-122"/>
                <a:ea typeface="微软雅黑" panose="020B0503020204020204" pitchFamily="34" charset="-122"/>
              </a:rPr>
              <a:t>最终生成</a:t>
            </a:r>
            <a:r>
              <a:rPr lang="en-US" altLang="zh-CN" dirty="0">
                <a:effectLst/>
                <a:latin typeface="微软雅黑" panose="020B0503020204020204" pitchFamily="34" charset="-122"/>
                <a:ea typeface="微软雅黑" panose="020B0503020204020204" pitchFamily="34" charset="-122"/>
              </a:rPr>
              <a:t>128</a:t>
            </a:r>
            <a:r>
              <a:rPr lang="zh-CN" altLang="en-US" dirty="0">
                <a:effectLst/>
                <a:latin typeface="微软雅黑" panose="020B0503020204020204" pitchFamily="34" charset="-122"/>
                <a:ea typeface="微软雅黑" panose="020B0503020204020204" pitchFamily="34" charset="-122"/>
              </a:rPr>
              <a:t>位的认证码作为消息完整性标志。</a:t>
            </a:r>
          </a:p>
          <a:p>
            <a:r>
              <a:rPr lang="zh-CN" altLang="en-US" dirty="0">
                <a:effectLst/>
                <a:latin typeface="微软雅黑" panose="020B0503020204020204" pitchFamily="34" charset="-122"/>
                <a:ea typeface="微软雅黑" panose="020B0503020204020204" pitchFamily="34" charset="-122"/>
              </a:rPr>
              <a:t>与 </a:t>
            </a:r>
            <a:r>
              <a:rPr lang="en-US" altLang="zh-CN" dirty="0">
                <a:effectLst/>
                <a:latin typeface="微软雅黑" panose="020B0503020204020204" pitchFamily="34" charset="-122"/>
                <a:ea typeface="微软雅黑" panose="020B0503020204020204" pitchFamily="34" charset="-122"/>
              </a:rPr>
              <a:t>HMAC</a:t>
            </a:r>
            <a:r>
              <a:rPr lang="zh-CN" altLang="en-US" dirty="0">
                <a:effectLst/>
                <a:latin typeface="微软雅黑" panose="020B0503020204020204" pitchFamily="34" charset="-122"/>
                <a:ea typeface="微软雅黑" panose="020B0503020204020204" pitchFamily="34" charset="-122"/>
              </a:rPr>
              <a:t>（基于哈希的消息认证码）相比，</a:t>
            </a:r>
            <a:r>
              <a:rPr lang="en-US" altLang="zh-CN" dirty="0">
                <a:effectLst/>
                <a:latin typeface="微软雅黑" panose="020B0503020204020204" pitchFamily="34" charset="-122"/>
                <a:ea typeface="微软雅黑" panose="020B0503020204020204" pitchFamily="34" charset="-122"/>
              </a:rPr>
              <a:t>SM4</a:t>
            </a:r>
            <a:r>
              <a:rPr lang="zh-CN" altLang="en-US" dirty="0">
                <a:latin typeface="微软雅黑" panose="020B0503020204020204" pitchFamily="34" charset="-122"/>
                <a:ea typeface="微软雅黑" panose="020B0503020204020204" pitchFamily="34" charset="-122"/>
              </a:rPr>
              <a:t>在硬件加速上</a:t>
            </a:r>
            <a:r>
              <a:rPr lang="zh-CN" altLang="en-US" dirty="0">
                <a:effectLst/>
                <a:latin typeface="微软雅黑" panose="020B0503020204020204" pitchFamily="34" charset="-122"/>
                <a:ea typeface="微软雅黑" panose="020B0503020204020204" pitchFamily="34" charset="-122"/>
              </a:rPr>
              <a:t>可能比哈希算法效率更高</a:t>
            </a:r>
            <a:r>
              <a:rPr lang="zh-CN" altLang="en-US" dirty="0">
                <a:latin typeface="微软雅黑" panose="020B0503020204020204" pitchFamily="34" charset="-122"/>
                <a:ea typeface="微软雅黑" panose="020B0503020204020204" pitchFamily="34" charset="-122"/>
              </a:rPr>
              <a:t>。</a:t>
            </a:r>
            <a:endParaRPr lang="zh-CN" altLang="en-US"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8436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27D14-2B1F-9A64-AEA9-9CABF3C4D1FC}"/>
            </a:ext>
          </a:extLst>
        </p:cNvPr>
        <p:cNvGrpSpPr/>
        <p:nvPr/>
      </p:nvGrpSpPr>
      <p:grpSpPr>
        <a:xfrm>
          <a:off x="0" y="0"/>
          <a:ext cx="0" cy="0"/>
          <a:chOff x="0" y="0"/>
          <a:chExt cx="0" cy="0"/>
        </a:xfrm>
      </p:grpSpPr>
      <p:sp>
        <p:nvSpPr>
          <p:cNvPr id="35" name="矩形 34">
            <a:extLst>
              <a:ext uri="{FF2B5EF4-FFF2-40B4-BE49-F238E27FC236}">
                <a16:creationId xmlns:a16="http://schemas.microsoft.com/office/drawing/2014/main" id="{99ED323A-62ED-80B9-DBFB-2745018CAD1D}"/>
              </a:ext>
            </a:extLst>
          </p:cNvPr>
          <p:cNvSpPr/>
          <p:nvPr/>
        </p:nvSpPr>
        <p:spPr>
          <a:xfrm>
            <a:off x="332281" y="5264044"/>
            <a:ext cx="1184223" cy="1184223"/>
          </a:xfrm>
          <a:prstGeom prst="rect">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4" name="矩形 33">
            <a:extLst>
              <a:ext uri="{FF2B5EF4-FFF2-40B4-BE49-F238E27FC236}">
                <a16:creationId xmlns:a16="http://schemas.microsoft.com/office/drawing/2014/main" id="{CC47E665-B6B7-E6EE-F437-C17E38174FE5}"/>
              </a:ext>
            </a:extLst>
          </p:cNvPr>
          <p:cNvSpPr/>
          <p:nvPr/>
        </p:nvSpPr>
        <p:spPr>
          <a:xfrm>
            <a:off x="10702977" y="419723"/>
            <a:ext cx="1184223" cy="1184223"/>
          </a:xfrm>
          <a:prstGeom prst="rect">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36" name="矩形 35">
            <a:extLst>
              <a:ext uri="{FF2B5EF4-FFF2-40B4-BE49-F238E27FC236}">
                <a16:creationId xmlns:a16="http://schemas.microsoft.com/office/drawing/2014/main" id="{22DE734C-C182-B478-FDF1-ED3893CA90FA}"/>
              </a:ext>
            </a:extLst>
          </p:cNvPr>
          <p:cNvSpPr/>
          <p:nvPr/>
        </p:nvSpPr>
        <p:spPr>
          <a:xfrm>
            <a:off x="505326" y="589548"/>
            <a:ext cx="11201400" cy="5690937"/>
          </a:xfrm>
          <a:prstGeom prst="rect">
            <a:avLst/>
          </a:prstGeom>
          <a:solidFill>
            <a:srgbClr val="FEFEFE"/>
          </a:solidFill>
          <a:ln>
            <a:noFill/>
          </a:ln>
          <a:effectLst>
            <a:outerShdw blurRad="266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pic>
        <p:nvPicPr>
          <p:cNvPr id="37" name="图片 36">
            <a:extLst>
              <a:ext uri="{FF2B5EF4-FFF2-40B4-BE49-F238E27FC236}">
                <a16:creationId xmlns:a16="http://schemas.microsoft.com/office/drawing/2014/main" id="{B1A9CD19-04F5-1BB1-8E7F-4F0342A7857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99997" y="1210456"/>
            <a:ext cx="10192005" cy="4437089"/>
          </a:xfrm>
          <a:prstGeom prst="rect">
            <a:avLst/>
          </a:prstGeom>
        </p:spPr>
      </p:pic>
      <p:sp>
        <p:nvSpPr>
          <p:cNvPr id="39" name="矩形 38">
            <a:extLst>
              <a:ext uri="{FF2B5EF4-FFF2-40B4-BE49-F238E27FC236}">
                <a16:creationId xmlns:a16="http://schemas.microsoft.com/office/drawing/2014/main" id="{0CBD962E-AC96-8431-3A4D-D211D39787B7}"/>
              </a:ext>
            </a:extLst>
          </p:cNvPr>
          <p:cNvSpPr/>
          <p:nvPr/>
        </p:nvSpPr>
        <p:spPr>
          <a:xfrm>
            <a:off x="978568" y="1203159"/>
            <a:ext cx="10234864" cy="4459704"/>
          </a:xfrm>
          <a:prstGeom prst="rect">
            <a:avLst/>
          </a:prstGeom>
          <a:solidFill>
            <a:srgbClr val="2A82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宋体 CN" panose="02020400000000000000" pitchFamily="18" charset="-122"/>
              <a:ea typeface="思源宋体 CN" panose="02020400000000000000" pitchFamily="18" charset="-122"/>
            </a:endParaRPr>
          </a:p>
        </p:txBody>
      </p:sp>
      <p:sp>
        <p:nvSpPr>
          <p:cNvPr id="41" name="矩形 40">
            <a:extLst>
              <a:ext uri="{FF2B5EF4-FFF2-40B4-BE49-F238E27FC236}">
                <a16:creationId xmlns:a16="http://schemas.microsoft.com/office/drawing/2014/main" id="{24D82F55-3794-FA42-42AC-69443BC3C12A}"/>
              </a:ext>
            </a:extLst>
          </p:cNvPr>
          <p:cNvSpPr/>
          <p:nvPr/>
        </p:nvSpPr>
        <p:spPr>
          <a:xfrm>
            <a:off x="4285318" y="2195234"/>
            <a:ext cx="3570208" cy="1107996"/>
          </a:xfrm>
          <a:prstGeom prst="rect">
            <a:avLst/>
          </a:prstGeom>
        </p:spPr>
        <p:txBody>
          <a:bodyPr wrap="none">
            <a:spAutoFit/>
          </a:bodyPr>
          <a:lstStyle/>
          <a:p>
            <a:pPr lvl="0">
              <a:defRPr/>
            </a:pPr>
            <a:r>
              <a:rPr lang="zh-CN" altLang="en-US" sz="6600" dirty="0">
                <a:solidFill>
                  <a:prstClr val="white"/>
                </a:solidFill>
                <a:latin typeface="微软雅黑" panose="020B0503020204020204" pitchFamily="34" charset="-122"/>
                <a:ea typeface="微软雅黑" panose="020B0503020204020204" pitchFamily="34" charset="-122"/>
                <a:cs typeface="+mn-ea"/>
                <a:sym typeface="+mn-lt"/>
              </a:rPr>
              <a:t>感谢聆听</a:t>
            </a:r>
          </a:p>
        </p:txBody>
      </p:sp>
      <p:sp>
        <p:nvSpPr>
          <p:cNvPr id="2" name="矩形: 圆角 1">
            <a:extLst>
              <a:ext uri="{FF2B5EF4-FFF2-40B4-BE49-F238E27FC236}">
                <a16:creationId xmlns:a16="http://schemas.microsoft.com/office/drawing/2014/main" id="{5D45C32C-A9F0-000B-72EF-28DA3F0802B3}"/>
              </a:ext>
            </a:extLst>
          </p:cNvPr>
          <p:cNvSpPr/>
          <p:nvPr/>
        </p:nvSpPr>
        <p:spPr>
          <a:xfrm>
            <a:off x="5156056" y="4164033"/>
            <a:ext cx="1879888" cy="400159"/>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分享人：胡瀛</a:t>
            </a:r>
          </a:p>
        </p:txBody>
      </p:sp>
    </p:spTree>
    <p:extLst>
      <p:ext uri="{BB962C8B-B14F-4D97-AF65-F5344CB8AC3E}">
        <p14:creationId xmlns:p14="http://schemas.microsoft.com/office/powerpoint/2010/main" val="1590674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F10FD-2E5B-86FA-CEE3-E3C7E3D06C49}"/>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21BB25AE-043C-0808-9BF8-E8342AADB61A}"/>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0AB55DFD-AED9-3950-5A0A-A7971A2A694A}"/>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基本背景</a:t>
              </a:r>
            </a:p>
          </p:txBody>
        </p:sp>
        <p:grpSp>
          <p:nvGrpSpPr>
            <p:cNvPr id="18" name="组合 17">
              <a:extLst>
                <a:ext uri="{FF2B5EF4-FFF2-40B4-BE49-F238E27FC236}">
                  <a16:creationId xmlns:a16="http://schemas.microsoft.com/office/drawing/2014/main" id="{164E0E83-D47E-90D6-7601-E5DDBB7E4BDE}"/>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51455616-5EA7-3370-DFFB-FBDEDAA60F10}"/>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28D6FE44-8545-A7F2-D4EB-D4B74E4EBB3C}"/>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grpSp>
        <p:nvGrpSpPr>
          <p:cNvPr id="3" name="组合 2">
            <a:extLst>
              <a:ext uri="{FF2B5EF4-FFF2-40B4-BE49-F238E27FC236}">
                <a16:creationId xmlns:a16="http://schemas.microsoft.com/office/drawing/2014/main" id="{06AC7249-2F81-1831-A6F4-D4F7BE94023D}"/>
              </a:ext>
            </a:extLst>
          </p:cNvPr>
          <p:cNvGrpSpPr/>
          <p:nvPr/>
        </p:nvGrpSpPr>
        <p:grpSpPr>
          <a:xfrm>
            <a:off x="1105689" y="975270"/>
            <a:ext cx="1447541" cy="478629"/>
            <a:chOff x="4881789" y="4853306"/>
            <a:chExt cx="2286178" cy="550882"/>
          </a:xfrm>
        </p:grpSpPr>
        <p:sp>
          <p:nvSpPr>
            <p:cNvPr id="4" name="矩形: 圆角 3">
              <a:extLst>
                <a:ext uri="{FF2B5EF4-FFF2-40B4-BE49-F238E27FC236}">
                  <a16:creationId xmlns:a16="http://schemas.microsoft.com/office/drawing/2014/main" id="{DAE37B96-6E47-4CB1-C75E-63F602496AA3}"/>
                </a:ext>
              </a:extLst>
            </p:cNvPr>
            <p:cNvSpPr/>
            <p:nvPr/>
          </p:nvSpPr>
          <p:spPr>
            <a:xfrm>
              <a:off x="4881789" y="4853306"/>
              <a:ext cx="2286178" cy="550882"/>
            </a:xfrm>
            <a:prstGeom prst="roundRect">
              <a:avLst>
                <a:gd name="adj" fmla="val 50000"/>
              </a:avLst>
            </a:prstGeom>
            <a:solidFill>
              <a:srgbClr val="5096C8"/>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tx1">
                    <a:lumMod val="85000"/>
                    <a:lumOff val="15000"/>
                  </a:schemeClr>
                </a:solidFill>
                <a:latin typeface="思源宋体 CN" panose="02020400000000000000" pitchFamily="18" charset="-122"/>
                <a:ea typeface="思源宋体 CN" panose="02020400000000000000" pitchFamily="18" charset="-122"/>
              </a:endParaRPr>
            </a:p>
          </p:txBody>
        </p:sp>
        <p:sp>
          <p:nvSpPr>
            <p:cNvPr id="5" name="iṩļïḓè">
              <a:extLst>
                <a:ext uri="{FF2B5EF4-FFF2-40B4-BE49-F238E27FC236}">
                  <a16:creationId xmlns:a16="http://schemas.microsoft.com/office/drawing/2014/main" id="{660EEE6E-A600-E2F6-A196-6EB79FB89E48}"/>
                </a:ext>
              </a:extLst>
            </p:cNvPr>
            <p:cNvSpPr txBox="1"/>
            <p:nvPr/>
          </p:nvSpPr>
          <p:spPr bwMode="auto">
            <a:xfrm>
              <a:off x="4941766" y="4959054"/>
              <a:ext cx="2166224" cy="339386"/>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latin typeface="思源宋体 CN" panose="02020400000000000000" pitchFamily="18" charset="-122"/>
                  <a:ea typeface="思源宋体 CN" panose="02020400000000000000" pitchFamily="18" charset="-122"/>
                </a:rPr>
                <a:t>提出背景</a:t>
              </a:r>
            </a:p>
          </p:txBody>
        </p:sp>
      </p:grpSp>
      <p:sp>
        <p:nvSpPr>
          <p:cNvPr id="6" name="文本框 5">
            <a:extLst>
              <a:ext uri="{FF2B5EF4-FFF2-40B4-BE49-F238E27FC236}">
                <a16:creationId xmlns:a16="http://schemas.microsoft.com/office/drawing/2014/main" id="{913FF31E-B376-A7D9-0545-9FA4149272DF}"/>
              </a:ext>
            </a:extLst>
          </p:cNvPr>
          <p:cNvSpPr txBox="1"/>
          <p:nvPr/>
        </p:nvSpPr>
        <p:spPr>
          <a:xfrm>
            <a:off x="1105688" y="1522340"/>
            <a:ext cx="9971735" cy="1289905"/>
          </a:xfrm>
          <a:prstGeom prst="rect">
            <a:avLst/>
          </a:prstGeom>
          <a:noFill/>
        </p:spPr>
        <p:txBody>
          <a:bodyPr wrap="square" rtlCol="0">
            <a:spAutoFit/>
          </a:bodyPr>
          <a:lstStyle/>
          <a:p>
            <a:pPr lvl="0" defTabSz="457200">
              <a:lnSpc>
                <a:spcPct val="150000"/>
              </a:lnSpc>
              <a:defRPr/>
            </a:pPr>
            <a:r>
              <a:rPr lang="en-US" altLang="zh-CN" kern="0" dirty="0">
                <a:latin typeface="微软雅黑" panose="020B0503020204020204" pitchFamily="34" charset="-122"/>
                <a:ea typeface="微软雅黑" panose="020B0503020204020204" pitchFamily="34" charset="-122"/>
              </a:rPr>
              <a:t>SM4</a:t>
            </a:r>
            <a:r>
              <a:rPr lang="zh-CN" altLang="en-US" kern="0" dirty="0">
                <a:latin typeface="微软雅黑" panose="020B0503020204020204" pitchFamily="34" charset="-122"/>
                <a:ea typeface="微软雅黑" panose="020B0503020204020204" pitchFamily="34" charset="-122"/>
              </a:rPr>
              <a:t>分组密码算法是我国制定的无线局域网鉴别和保密基础结构标准的组成部分，于</a:t>
            </a:r>
            <a:r>
              <a:rPr lang="en-US" altLang="zh-CN" kern="0" dirty="0">
                <a:latin typeface="微软雅黑" panose="020B0503020204020204" pitchFamily="34" charset="-122"/>
                <a:ea typeface="微软雅黑" panose="020B0503020204020204" pitchFamily="34" charset="-122"/>
              </a:rPr>
              <a:t>2006</a:t>
            </a:r>
            <a:r>
              <a:rPr lang="zh-CN" altLang="en-US" kern="0" dirty="0">
                <a:latin typeface="微软雅黑" panose="020B0503020204020204" pitchFamily="34" charset="-122"/>
                <a:ea typeface="微软雅黑" panose="020B0503020204020204" pitchFamily="34" charset="-122"/>
              </a:rPr>
              <a:t>年发布为我国第一个商用密码算法。</a:t>
            </a:r>
            <a:r>
              <a:rPr lang="en-US" altLang="zh-CN" kern="0" dirty="0">
                <a:latin typeface="微软雅黑" panose="020B0503020204020204" pitchFamily="34" charset="-122"/>
                <a:ea typeface="微软雅黑" panose="020B0503020204020204" pitchFamily="34" charset="-122"/>
              </a:rPr>
              <a:t>SM4</a:t>
            </a:r>
            <a:r>
              <a:rPr lang="zh-CN" altLang="en-US" kern="0" dirty="0">
                <a:latin typeface="微软雅黑" panose="020B0503020204020204" pitchFamily="34" charset="-122"/>
                <a:ea typeface="微软雅黑" panose="020B0503020204020204" pitchFamily="34" charset="-122"/>
              </a:rPr>
              <a:t>分组密码算法迭代次数为</a:t>
            </a:r>
            <a:r>
              <a:rPr lang="en-US" altLang="zh-CN" kern="0" dirty="0">
                <a:latin typeface="微软雅黑" panose="020B0503020204020204" pitchFamily="34" charset="-122"/>
                <a:ea typeface="微软雅黑" panose="020B0503020204020204" pitchFamily="34" charset="-122"/>
              </a:rPr>
              <a:t>32</a:t>
            </a:r>
            <a:r>
              <a:rPr lang="zh-CN" altLang="en-US" kern="0" dirty="0">
                <a:latin typeface="微软雅黑" panose="020B0503020204020204" pitchFamily="34" charset="-122"/>
                <a:ea typeface="微软雅黑" panose="020B0503020204020204" pitchFamily="34" charset="-122"/>
              </a:rPr>
              <a:t>轮，分组长度为</a:t>
            </a:r>
            <a:r>
              <a:rPr lang="en-US" altLang="zh-CN" kern="0" dirty="0">
                <a:latin typeface="微软雅黑" panose="020B0503020204020204" pitchFamily="34" charset="-122"/>
                <a:ea typeface="微软雅黑" panose="020B0503020204020204" pitchFamily="34" charset="-122"/>
              </a:rPr>
              <a:t>128</a:t>
            </a:r>
            <a:r>
              <a:rPr lang="zh-CN" altLang="en-US" kern="0" dirty="0">
                <a:latin typeface="微软雅黑" panose="020B0503020204020204" pitchFamily="34" charset="-122"/>
                <a:ea typeface="微软雅黑" panose="020B0503020204020204" pitchFamily="34" charset="-122"/>
              </a:rPr>
              <a:t>比特，密钥长度为</a:t>
            </a:r>
            <a:r>
              <a:rPr lang="en-US" altLang="zh-CN" kern="0" dirty="0">
                <a:latin typeface="微软雅黑" panose="020B0503020204020204" pitchFamily="34" charset="-122"/>
                <a:ea typeface="微软雅黑" panose="020B0503020204020204" pitchFamily="34" charset="-122"/>
              </a:rPr>
              <a:t>128</a:t>
            </a:r>
            <a:r>
              <a:rPr lang="zh-CN" altLang="en-US" kern="0" dirty="0">
                <a:latin typeface="微软雅黑" panose="020B0503020204020204" pitchFamily="34" charset="-122"/>
                <a:ea typeface="微软雅黑" panose="020B0503020204020204" pitchFamily="34" charset="-122"/>
              </a:rPr>
              <a:t>比特。</a:t>
            </a:r>
            <a:endParaRPr lang="en-US" altLang="zh-CN" kern="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BDF9223D-51B3-5C10-843C-EDA2F17F6BF1}"/>
              </a:ext>
            </a:extLst>
          </p:cNvPr>
          <p:cNvGrpSpPr/>
          <p:nvPr/>
        </p:nvGrpSpPr>
        <p:grpSpPr>
          <a:xfrm>
            <a:off x="1105689" y="3160009"/>
            <a:ext cx="1447541" cy="478629"/>
            <a:chOff x="4881789" y="4853306"/>
            <a:chExt cx="2286178" cy="550882"/>
          </a:xfrm>
        </p:grpSpPr>
        <p:sp>
          <p:nvSpPr>
            <p:cNvPr id="8" name="矩形: 圆角 7">
              <a:extLst>
                <a:ext uri="{FF2B5EF4-FFF2-40B4-BE49-F238E27FC236}">
                  <a16:creationId xmlns:a16="http://schemas.microsoft.com/office/drawing/2014/main" id="{7490FAD8-D0A9-1BCF-D162-60CB851D01F8}"/>
                </a:ext>
              </a:extLst>
            </p:cNvPr>
            <p:cNvSpPr/>
            <p:nvPr/>
          </p:nvSpPr>
          <p:spPr>
            <a:xfrm>
              <a:off x="4881789" y="4853306"/>
              <a:ext cx="2286178" cy="550882"/>
            </a:xfrm>
            <a:prstGeom prst="roundRect">
              <a:avLst>
                <a:gd name="adj" fmla="val 50000"/>
              </a:avLst>
            </a:prstGeom>
            <a:solidFill>
              <a:srgbClr val="6B7996"/>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tx1">
                    <a:lumMod val="85000"/>
                    <a:lumOff val="15000"/>
                  </a:schemeClr>
                </a:solidFill>
                <a:latin typeface="思源宋体 CN" panose="02020400000000000000" pitchFamily="18" charset="-122"/>
                <a:ea typeface="思源宋体 CN" panose="02020400000000000000" pitchFamily="18" charset="-122"/>
              </a:endParaRPr>
            </a:p>
          </p:txBody>
        </p:sp>
        <p:sp>
          <p:nvSpPr>
            <p:cNvPr id="9" name="iṩļïḓè">
              <a:extLst>
                <a:ext uri="{FF2B5EF4-FFF2-40B4-BE49-F238E27FC236}">
                  <a16:creationId xmlns:a16="http://schemas.microsoft.com/office/drawing/2014/main" id="{F7B00B01-CCBF-0C51-8859-F0E624DC1686}"/>
                </a:ext>
              </a:extLst>
            </p:cNvPr>
            <p:cNvSpPr txBox="1"/>
            <p:nvPr/>
          </p:nvSpPr>
          <p:spPr bwMode="auto">
            <a:xfrm>
              <a:off x="4941766" y="4959054"/>
              <a:ext cx="2166224" cy="339386"/>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latin typeface="思源宋体 CN" panose="02020400000000000000" pitchFamily="18" charset="-122"/>
                  <a:ea typeface="思源宋体 CN" panose="02020400000000000000" pitchFamily="18" charset="-122"/>
                </a:rPr>
                <a:t>算法结构</a:t>
              </a:r>
            </a:p>
          </p:txBody>
        </p:sp>
      </p:grpSp>
      <p:sp>
        <p:nvSpPr>
          <p:cNvPr id="10" name="文本框 9">
            <a:extLst>
              <a:ext uri="{FF2B5EF4-FFF2-40B4-BE49-F238E27FC236}">
                <a16:creationId xmlns:a16="http://schemas.microsoft.com/office/drawing/2014/main" id="{61917751-EBC9-9943-4077-9BE16F3BD2EE}"/>
              </a:ext>
            </a:extLst>
          </p:cNvPr>
          <p:cNvSpPr txBox="1"/>
          <p:nvPr/>
        </p:nvSpPr>
        <p:spPr>
          <a:xfrm>
            <a:off x="1143665" y="3839482"/>
            <a:ext cx="9933758" cy="2911182"/>
          </a:xfrm>
          <a:prstGeom prst="rect">
            <a:avLst/>
          </a:prstGeom>
          <a:noFill/>
        </p:spPr>
        <p:txBody>
          <a:bodyPr wrap="square" rtlCol="0">
            <a:spAutoFit/>
          </a:bodyPr>
          <a:lstStyle/>
          <a:p>
            <a:pPr defTabSz="457200">
              <a:lnSpc>
                <a:spcPct val="150000"/>
              </a:lnSpc>
              <a:defRPr/>
            </a:pPr>
            <a:r>
              <a:rPr lang="zh-CN" altLang="en-US" kern="0" dirty="0">
                <a:latin typeface="微软雅黑" panose="020B0503020204020204" pitchFamily="34" charset="-122"/>
                <a:ea typeface="微软雅黑" panose="020B0503020204020204" pitchFamily="34" charset="-122"/>
              </a:rPr>
              <a:t>数据分组</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明文，密文</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长度</a:t>
            </a:r>
            <a:r>
              <a:rPr lang="en-US" altLang="zh-CN" kern="0" dirty="0">
                <a:latin typeface="微软雅黑" panose="020B0503020204020204" pitchFamily="34" charset="-122"/>
                <a:ea typeface="微软雅黑" panose="020B0503020204020204" pitchFamily="34" charset="-122"/>
              </a:rPr>
              <a:t>=128</a:t>
            </a:r>
            <a:r>
              <a:rPr lang="zh-CN" altLang="en-US" kern="0" dirty="0">
                <a:latin typeface="微软雅黑" panose="020B0503020204020204" pitchFamily="34" charset="-122"/>
                <a:ea typeface="微软雅黑" panose="020B0503020204020204" pitchFamily="34" charset="-122"/>
              </a:rPr>
              <a:t>位、密钥长度</a:t>
            </a:r>
            <a:r>
              <a:rPr lang="en-US" altLang="zh-CN" kern="0" dirty="0">
                <a:latin typeface="微软雅黑" panose="020B0503020204020204" pitchFamily="34" charset="-122"/>
                <a:ea typeface="微软雅黑" panose="020B0503020204020204" pitchFamily="34" charset="-122"/>
              </a:rPr>
              <a:t>=128</a:t>
            </a:r>
            <a:r>
              <a:rPr lang="zh-CN" altLang="en-US" kern="0" dirty="0">
                <a:latin typeface="微软雅黑" panose="020B0503020204020204" pitchFamily="34" charset="-122"/>
                <a:ea typeface="微软雅黑" panose="020B0503020204020204" pitchFamily="34" charset="-122"/>
              </a:rPr>
              <a:t>位。</a:t>
            </a:r>
            <a:endParaRPr lang="en-US" altLang="zh-CN" kern="0" dirty="0">
              <a:latin typeface="微软雅黑" panose="020B0503020204020204" pitchFamily="34" charset="-122"/>
              <a:ea typeface="微软雅黑" panose="020B0503020204020204" pitchFamily="34" charset="-122"/>
            </a:endParaRPr>
          </a:p>
          <a:p>
            <a:pPr defTabSz="457200">
              <a:lnSpc>
                <a:spcPct val="150000"/>
              </a:lnSpc>
              <a:defRPr/>
            </a:pPr>
            <a:r>
              <a:rPr lang="zh-CN" altLang="en-US" kern="0" dirty="0">
                <a:latin typeface="微软雅黑" panose="020B0503020204020204" pitchFamily="34" charset="-122"/>
                <a:ea typeface="微软雅黑" panose="020B0503020204020204" pitchFamily="34" charset="-122"/>
              </a:rPr>
              <a:t>数据处理单位</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字节</a:t>
            </a:r>
            <a:r>
              <a:rPr lang="en-US" altLang="zh-CN" kern="0" dirty="0">
                <a:latin typeface="微软雅黑" panose="020B0503020204020204" pitchFamily="34" charset="-122"/>
                <a:ea typeface="微软雅黑" panose="020B0503020204020204" pitchFamily="34" charset="-122"/>
              </a:rPr>
              <a:t>(8</a:t>
            </a:r>
            <a:r>
              <a:rPr lang="zh-CN" altLang="en-US" kern="0" dirty="0">
                <a:latin typeface="微软雅黑" panose="020B0503020204020204" pitchFamily="34" charset="-122"/>
                <a:ea typeface="微软雅黑" panose="020B0503020204020204" pitchFamily="34" charset="-122"/>
              </a:rPr>
              <a:t>位</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，字</a:t>
            </a:r>
            <a:r>
              <a:rPr lang="en-US" altLang="zh-CN" kern="0" dirty="0">
                <a:latin typeface="微软雅黑" panose="020B0503020204020204" pitchFamily="34" charset="-122"/>
                <a:ea typeface="微软雅黑" panose="020B0503020204020204" pitchFamily="34" charset="-122"/>
              </a:rPr>
              <a:t>(32</a:t>
            </a:r>
            <a:r>
              <a:rPr lang="zh-CN" altLang="en-US" kern="0" dirty="0">
                <a:latin typeface="微软雅黑" panose="020B0503020204020204" pitchFamily="34" charset="-122"/>
                <a:ea typeface="微软雅黑" panose="020B0503020204020204" pitchFamily="34" charset="-122"/>
              </a:rPr>
              <a:t>位</a:t>
            </a:r>
            <a:r>
              <a:rPr lang="en-US" altLang="zh-CN" kern="0" dirty="0">
                <a:latin typeface="微软雅黑" panose="020B0503020204020204" pitchFamily="34" charset="-122"/>
                <a:ea typeface="微软雅黑" panose="020B0503020204020204" pitchFamily="34" charset="-122"/>
              </a:rPr>
              <a:t>)</a:t>
            </a:r>
          </a:p>
          <a:p>
            <a:pPr defTabSz="457200">
              <a:lnSpc>
                <a:spcPct val="150000"/>
              </a:lnSpc>
              <a:defRPr/>
            </a:pPr>
            <a:r>
              <a:rPr lang="zh-CN" altLang="en-US" kern="0" dirty="0">
                <a:latin typeface="微软雅黑" panose="020B0503020204020204" pitchFamily="34" charset="-122"/>
                <a:ea typeface="微软雅黑" panose="020B0503020204020204" pitchFamily="34" charset="-122"/>
              </a:rPr>
              <a:t>密码算法特点</a:t>
            </a:r>
            <a:endParaRPr lang="en-US" altLang="zh-CN" kern="0" dirty="0">
              <a:latin typeface="微软雅黑" panose="020B0503020204020204" pitchFamily="34" charset="-122"/>
              <a:ea typeface="微软雅黑" panose="020B0503020204020204" pitchFamily="34" charset="-122"/>
            </a:endParaRPr>
          </a:p>
          <a:p>
            <a:pPr lvl="1" defTabSz="457200">
              <a:lnSpc>
                <a:spcPct val="150000"/>
              </a:lnSpc>
              <a:defRPr/>
            </a:pPr>
            <a:r>
              <a:rPr lang="zh-CN" altLang="en-US" kern="0" dirty="0">
                <a:latin typeface="微软雅黑" panose="020B0503020204020204" pitchFamily="34" charset="-122"/>
                <a:ea typeface="微软雅黑" panose="020B0503020204020204" pitchFamily="34" charset="-122"/>
              </a:rPr>
              <a:t>对合运算</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解密算法与加密算法相同</a:t>
            </a:r>
            <a:endParaRPr lang="en-US" altLang="zh-CN" kern="0" dirty="0">
              <a:latin typeface="微软雅黑" panose="020B0503020204020204" pitchFamily="34" charset="-122"/>
              <a:ea typeface="微软雅黑" panose="020B0503020204020204" pitchFamily="34" charset="-122"/>
            </a:endParaRPr>
          </a:p>
          <a:p>
            <a:pPr lvl="1" defTabSz="457200">
              <a:lnSpc>
                <a:spcPct val="150000"/>
              </a:lnSpc>
              <a:defRPr/>
            </a:pPr>
            <a:r>
              <a:rPr lang="zh-CN" altLang="en-US" kern="0" dirty="0">
                <a:latin typeface="微软雅黑" panose="020B0503020204020204" pitchFamily="34" charset="-122"/>
                <a:ea typeface="微软雅黑" panose="020B0503020204020204" pitchFamily="34" charset="-122"/>
              </a:rPr>
              <a:t>子密钥生成算法与加密算法结构类似</a:t>
            </a:r>
            <a:endParaRPr lang="en-US" altLang="zh-CN" kern="0" dirty="0">
              <a:latin typeface="微软雅黑" panose="020B0503020204020204" pitchFamily="34" charset="-122"/>
              <a:ea typeface="微软雅黑" panose="020B0503020204020204" pitchFamily="34" charset="-122"/>
            </a:endParaRPr>
          </a:p>
          <a:p>
            <a:pPr defTabSz="457200">
              <a:lnSpc>
                <a:spcPct val="150000"/>
              </a:lnSpc>
              <a:defRPr/>
            </a:pPr>
            <a:r>
              <a:rPr lang="zh-CN" altLang="en-US" kern="0" dirty="0">
                <a:latin typeface="微软雅黑" panose="020B0503020204020204" pitchFamily="34" charset="-122"/>
                <a:ea typeface="微软雅黑" panose="020B0503020204020204" pitchFamily="34" charset="-122"/>
              </a:rPr>
              <a:t>密码结构：非对称</a:t>
            </a:r>
            <a:r>
              <a:rPr lang="en-US" altLang="zh-CN" kern="0" dirty="0">
                <a:latin typeface="微软雅黑" panose="020B0503020204020204" pitchFamily="34" charset="-122"/>
                <a:ea typeface="微软雅黑" panose="020B0503020204020204" pitchFamily="34" charset="-122"/>
              </a:rPr>
              <a:t>Feistel</a:t>
            </a:r>
            <a:r>
              <a:rPr lang="zh-CN" altLang="en-US" kern="0" dirty="0">
                <a:latin typeface="微软雅黑" panose="020B0503020204020204" pitchFamily="34" charset="-122"/>
                <a:ea typeface="微软雅黑" panose="020B0503020204020204" pitchFamily="34" charset="-122"/>
              </a:rPr>
              <a:t>结构</a:t>
            </a:r>
            <a:endParaRPr lang="en-US" altLang="zh-CN" sz="1600" kern="0" dirty="0">
              <a:latin typeface="微软雅黑" panose="020B0503020204020204" pitchFamily="34" charset="-122"/>
              <a:ea typeface="微软雅黑" panose="020B0503020204020204" pitchFamily="34" charset="-122"/>
            </a:endParaRPr>
          </a:p>
          <a:p>
            <a:pPr lvl="0" defTabSz="457200">
              <a:lnSpc>
                <a:spcPct val="150000"/>
              </a:lnSpc>
              <a:defRPr/>
            </a:pPr>
            <a:endParaRPr lang="en-US" altLang="zh-CN" sz="1600"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25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56A18-78EB-F6F6-AF07-601D700A24FD}"/>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28E4130B-0782-CDDE-4D9C-E98270ADBA6E}"/>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6A5616DE-7A43-E9CC-7EA5-958CD4E8DCBC}"/>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基本背景</a:t>
              </a:r>
            </a:p>
          </p:txBody>
        </p:sp>
        <p:grpSp>
          <p:nvGrpSpPr>
            <p:cNvPr id="18" name="组合 17">
              <a:extLst>
                <a:ext uri="{FF2B5EF4-FFF2-40B4-BE49-F238E27FC236}">
                  <a16:creationId xmlns:a16="http://schemas.microsoft.com/office/drawing/2014/main" id="{6805F592-8FC4-8BC7-1BA4-1A8049863925}"/>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D98D86D7-49E4-3C83-0FAA-16D9DF39E95A}"/>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1A25A29F-6B23-55FF-27EB-76FE3FC91E2F}"/>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graphicFrame>
        <p:nvGraphicFramePr>
          <p:cNvPr id="8" name="表格 7">
            <a:extLst>
              <a:ext uri="{FF2B5EF4-FFF2-40B4-BE49-F238E27FC236}">
                <a16:creationId xmlns:a16="http://schemas.microsoft.com/office/drawing/2014/main" id="{234B0A36-2B76-A2B3-33EA-9D4E1CDBCF32}"/>
              </a:ext>
            </a:extLst>
          </p:cNvPr>
          <p:cNvGraphicFramePr>
            <a:graphicFrameLocks noGrp="1"/>
          </p:cNvGraphicFramePr>
          <p:nvPr>
            <p:extLst>
              <p:ext uri="{D42A27DB-BD31-4B8C-83A1-F6EECF244321}">
                <p14:modId xmlns:p14="http://schemas.microsoft.com/office/powerpoint/2010/main" val="3444514404"/>
              </p:ext>
            </p:extLst>
          </p:nvPr>
        </p:nvGraphicFramePr>
        <p:xfrm>
          <a:off x="2032000" y="3031681"/>
          <a:ext cx="8128000" cy="3302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30860824"/>
                    </a:ext>
                  </a:extLst>
                </a:gridCol>
                <a:gridCol w="2032000">
                  <a:extLst>
                    <a:ext uri="{9D8B030D-6E8A-4147-A177-3AD203B41FA5}">
                      <a16:colId xmlns:a16="http://schemas.microsoft.com/office/drawing/2014/main" val="471216910"/>
                    </a:ext>
                  </a:extLst>
                </a:gridCol>
                <a:gridCol w="2032000">
                  <a:extLst>
                    <a:ext uri="{9D8B030D-6E8A-4147-A177-3AD203B41FA5}">
                      <a16:colId xmlns:a16="http://schemas.microsoft.com/office/drawing/2014/main" val="3057081073"/>
                    </a:ext>
                  </a:extLst>
                </a:gridCol>
                <a:gridCol w="2032000">
                  <a:extLst>
                    <a:ext uri="{9D8B030D-6E8A-4147-A177-3AD203B41FA5}">
                      <a16:colId xmlns:a16="http://schemas.microsoft.com/office/drawing/2014/main" val="785647709"/>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特性</a:t>
                      </a: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en-US" altLang="zh-CN" dirty="0" err="1">
                          <a:latin typeface="微软雅黑" panose="020B0503020204020204" pitchFamily="34" charset="-122"/>
                          <a:ea typeface="微软雅黑" panose="020B0503020204020204" pitchFamily="34" charset="-122"/>
                        </a:rPr>
                        <a:t>Feiste</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09626848"/>
                  </a:ext>
                </a:extLst>
              </a:tr>
              <a:tr h="370840">
                <a:tc>
                  <a:txBody>
                    <a:bodyPr/>
                    <a:lstStyle/>
                    <a:p>
                      <a:pPr algn="ctr"/>
                      <a:r>
                        <a:rPr lang="zh-CN" altLang="en-US" dirty="0">
                          <a:latin typeface="微软雅黑" panose="020B0503020204020204" pitchFamily="34" charset="-122"/>
                          <a:ea typeface="微软雅黑" panose="020B0503020204020204" pitchFamily="34" charset="-122"/>
                        </a:rPr>
                        <a:t>基本结构</a:t>
                      </a:r>
                    </a:p>
                  </a:txBody>
                  <a:tcPr/>
                </a:tc>
                <a:tc>
                  <a:txBody>
                    <a:bodyPr/>
                    <a:lstStyle/>
                    <a:p>
                      <a:pPr algn="ctr"/>
                      <a:r>
                        <a:rPr lang="zh-CN" altLang="en-US" dirty="0">
                          <a:latin typeface="微软雅黑" panose="020B0503020204020204" pitchFamily="34" charset="-122"/>
                          <a:ea typeface="微软雅黑" panose="020B0503020204020204" pitchFamily="34" charset="-122"/>
                        </a:rPr>
                        <a:t>替代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置换网络</a:t>
                      </a:r>
                    </a:p>
                  </a:txBody>
                  <a:tcPr/>
                </a:tc>
                <a:tc>
                  <a:txBody>
                    <a:bodyPr/>
                    <a:lstStyle/>
                    <a:p>
                      <a:pPr algn="ctr"/>
                      <a:r>
                        <a:rPr lang="zh-CN" altLang="en-US" dirty="0">
                          <a:latin typeface="微软雅黑" panose="020B0503020204020204" pitchFamily="34" charset="-122"/>
                          <a:ea typeface="微软雅黑" panose="020B0503020204020204" pitchFamily="34" charset="-122"/>
                        </a:rPr>
                        <a:t>左右对称迭代结构</a:t>
                      </a:r>
                    </a:p>
                  </a:txBody>
                  <a:tcPr/>
                </a:tc>
                <a:tc>
                  <a:txBody>
                    <a:bodyPr/>
                    <a:lstStyle/>
                    <a:p>
                      <a:pPr algn="ctr"/>
                      <a:r>
                        <a:rPr lang="zh-CN" altLang="en-US" dirty="0">
                          <a:latin typeface="微软雅黑" panose="020B0503020204020204" pitchFamily="34" charset="-122"/>
                          <a:ea typeface="微软雅黑" panose="020B0503020204020204" pitchFamily="34" charset="-122"/>
                        </a:rPr>
                        <a:t>左右不对称迭代结构</a:t>
                      </a:r>
                    </a:p>
                  </a:txBody>
                  <a:tcPr/>
                </a:tc>
                <a:extLst>
                  <a:ext uri="{0D108BD9-81ED-4DB2-BD59-A6C34878D82A}">
                    <a16:rowId xmlns:a16="http://schemas.microsoft.com/office/drawing/2014/main" val="2418471163"/>
                  </a:ext>
                </a:extLst>
              </a:tr>
              <a:tr h="370840">
                <a:tc>
                  <a:txBody>
                    <a:bodyPr/>
                    <a:lstStyle/>
                    <a:p>
                      <a:pPr algn="ctr"/>
                      <a:r>
                        <a:rPr lang="zh-CN" altLang="en-US" dirty="0">
                          <a:latin typeface="微软雅黑" panose="020B0503020204020204" pitchFamily="34" charset="-122"/>
                          <a:ea typeface="微软雅黑" panose="020B0503020204020204" pitchFamily="34" charset="-122"/>
                        </a:rPr>
                        <a:t>核心组件</a:t>
                      </a:r>
                    </a:p>
                  </a:txBody>
                  <a:tcPr/>
                </a:tc>
                <a:tc>
                  <a:txBody>
                    <a:bodyPr/>
                    <a:lstStyle/>
                    <a:p>
                      <a:pPr algn="ct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盒 </a:t>
                      </a: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盒</a:t>
                      </a:r>
                    </a:p>
                  </a:txBody>
                  <a:tcPr/>
                </a:tc>
                <a:tc>
                  <a:txBody>
                    <a:bodyPr/>
                    <a:lstStyle/>
                    <a:p>
                      <a:pPr algn="ctr"/>
                      <a:r>
                        <a:rPr lang="zh-CN" altLang="en-US" dirty="0">
                          <a:latin typeface="微软雅黑" panose="020B0503020204020204" pitchFamily="34" charset="-122"/>
                          <a:ea typeface="微软雅黑" panose="020B0503020204020204" pitchFamily="34" charset="-122"/>
                        </a:rPr>
                        <a:t>轮函数</a:t>
                      </a:r>
                      <a:r>
                        <a:rPr lang="en-US" altLang="zh-CN" dirty="0">
                          <a:latin typeface="微软雅黑" panose="020B0503020204020204" pitchFamily="34" charset="-122"/>
                          <a:ea typeface="微软雅黑" panose="020B0503020204020204" pitchFamily="34" charset="-122"/>
                        </a:rPr>
                        <a:t>F + </a:t>
                      </a:r>
                      <a:r>
                        <a:rPr lang="zh-CN" altLang="en-US" dirty="0">
                          <a:latin typeface="微软雅黑" panose="020B0503020204020204" pitchFamily="34" charset="-122"/>
                          <a:ea typeface="微软雅黑" panose="020B0503020204020204" pitchFamily="34" charset="-122"/>
                        </a:rPr>
                        <a:t>异或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交换</a:t>
                      </a:r>
                    </a:p>
                  </a:txBody>
                  <a:tcPr/>
                </a:tc>
                <a:tc>
                  <a:txBody>
                    <a:bodyPr/>
                    <a:lstStyle/>
                    <a:p>
                      <a:pPr algn="ctr"/>
                      <a:r>
                        <a:rPr lang="zh-CN" altLang="en-US" dirty="0">
                          <a:latin typeface="微软雅黑" panose="020B0503020204020204" pitchFamily="34" charset="-122"/>
                          <a:ea typeface="微软雅黑" panose="020B0503020204020204" pitchFamily="34" charset="-122"/>
                        </a:rPr>
                        <a:t>同</a:t>
                      </a:r>
                      <a:r>
                        <a:rPr lang="en-US" altLang="zh-CN" dirty="0">
                          <a:latin typeface="微软雅黑" panose="020B0503020204020204" pitchFamily="34" charset="-122"/>
                          <a:ea typeface="微软雅黑" panose="020B0503020204020204" pitchFamily="34" charset="-122"/>
                        </a:rPr>
                        <a:t>Feistel</a:t>
                      </a:r>
                      <a:r>
                        <a:rPr lang="zh-CN" altLang="en-US" dirty="0">
                          <a:latin typeface="微软雅黑" panose="020B0503020204020204" pitchFamily="34" charset="-122"/>
                          <a:ea typeface="微软雅黑" panose="020B0503020204020204" pitchFamily="34" charset="-122"/>
                        </a:rPr>
                        <a:t>，但分组不等长</a:t>
                      </a:r>
                    </a:p>
                  </a:txBody>
                  <a:tcPr/>
                </a:tc>
                <a:extLst>
                  <a:ext uri="{0D108BD9-81ED-4DB2-BD59-A6C34878D82A}">
                    <a16:rowId xmlns:a16="http://schemas.microsoft.com/office/drawing/2014/main" val="2476522465"/>
                  </a:ext>
                </a:extLst>
              </a:tr>
              <a:tr h="370840">
                <a:tc>
                  <a:txBody>
                    <a:bodyPr/>
                    <a:lstStyle/>
                    <a:p>
                      <a:pPr algn="ctr"/>
                      <a:r>
                        <a:rPr lang="zh-CN" altLang="en-US" dirty="0">
                          <a:latin typeface="微软雅黑" panose="020B0503020204020204" pitchFamily="34" charset="-122"/>
                          <a:ea typeface="微软雅黑" panose="020B0503020204020204" pitchFamily="34" charset="-122"/>
                        </a:rPr>
                        <a:t>加密效率</a:t>
                      </a:r>
                    </a:p>
                  </a:txBody>
                  <a:tcPr/>
                </a:tc>
                <a:tc>
                  <a:txBody>
                    <a:bodyPr/>
                    <a:lstStyle/>
                    <a:p>
                      <a:pPr algn="ctr"/>
                      <a:r>
                        <a:rPr lang="zh-CN" altLang="en-US" dirty="0">
                          <a:latin typeface="微软雅黑" panose="020B0503020204020204" pitchFamily="34" charset="-122"/>
                          <a:ea typeface="微软雅黑" panose="020B0503020204020204" pitchFamily="34" charset="-122"/>
                        </a:rPr>
                        <a:t>并行性好</a:t>
                      </a:r>
                    </a:p>
                  </a:txBody>
                  <a:tcPr/>
                </a:tc>
                <a:tc>
                  <a:txBody>
                    <a:bodyPr/>
                    <a:lstStyle/>
                    <a:p>
                      <a:pPr algn="ctr"/>
                      <a:r>
                        <a:rPr lang="zh-CN" altLang="en-US" dirty="0">
                          <a:latin typeface="微软雅黑" panose="020B0503020204020204" pitchFamily="34" charset="-122"/>
                          <a:ea typeface="微软雅黑" panose="020B0503020204020204" pitchFamily="34" charset="-122"/>
                        </a:rPr>
                        <a:t>通常为串行处理</a:t>
                      </a:r>
                    </a:p>
                  </a:txBody>
                  <a:tcPr/>
                </a:tc>
                <a:tc>
                  <a:txBody>
                    <a:bodyPr/>
                    <a:lstStyle/>
                    <a:p>
                      <a:pPr algn="ctr"/>
                      <a:r>
                        <a:rPr lang="zh-CN" altLang="en-US" dirty="0">
                          <a:latin typeface="微软雅黑" panose="020B0503020204020204" pitchFamily="34" charset="-122"/>
                          <a:ea typeface="微软雅黑" panose="020B0503020204020204" pitchFamily="34" charset="-122"/>
                        </a:rPr>
                        <a:t>灵活性高，适合定制</a:t>
                      </a:r>
                    </a:p>
                  </a:txBody>
                  <a:tcPr/>
                </a:tc>
                <a:extLst>
                  <a:ext uri="{0D108BD9-81ED-4DB2-BD59-A6C34878D82A}">
                    <a16:rowId xmlns:a16="http://schemas.microsoft.com/office/drawing/2014/main" val="1276147855"/>
                  </a:ext>
                </a:extLst>
              </a:tr>
              <a:tr h="370840">
                <a:tc>
                  <a:txBody>
                    <a:bodyPr/>
                    <a:lstStyle/>
                    <a:p>
                      <a:pPr algn="ctr"/>
                      <a:r>
                        <a:rPr lang="zh-CN" altLang="en-US" b="0" dirty="0">
                          <a:latin typeface="微软雅黑" panose="020B0503020204020204" pitchFamily="34" charset="-122"/>
                          <a:ea typeface="微软雅黑" panose="020B0503020204020204" pitchFamily="34" charset="-122"/>
                        </a:rPr>
                        <a:t>解密结构</a:t>
                      </a:r>
                    </a:p>
                  </a:txBody>
                  <a:tcPr/>
                </a:tc>
                <a:tc>
                  <a:txBody>
                    <a:bodyPr/>
                    <a:lstStyle/>
                    <a:p>
                      <a:pPr algn="ctr"/>
                      <a:r>
                        <a:rPr lang="zh-CN" altLang="en-US" b="0" dirty="0">
                          <a:latin typeface="微软雅黑" panose="020B0503020204020204" pitchFamily="34" charset="-122"/>
                          <a:ea typeface="微软雅黑" panose="020B0503020204020204" pitchFamily="34" charset="-122"/>
                        </a:rPr>
                        <a:t>需要反向</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盒</a:t>
                      </a:r>
                    </a:p>
                  </a:txBody>
                  <a:tcPr/>
                </a:tc>
                <a:tc>
                  <a:txBody>
                    <a:bodyPr/>
                    <a:lstStyle/>
                    <a:p>
                      <a:pPr algn="ctr"/>
                      <a:r>
                        <a:rPr lang="zh-CN" altLang="en-US" b="0" dirty="0">
                          <a:latin typeface="微软雅黑" panose="020B0503020204020204" pitchFamily="34" charset="-122"/>
                          <a:ea typeface="微软雅黑" panose="020B0503020204020204" pitchFamily="34" charset="-122"/>
                        </a:rPr>
                        <a:t>使用相同结构，轮密钥反序</a:t>
                      </a:r>
                    </a:p>
                  </a:txBody>
                  <a:tcPr/>
                </a:tc>
                <a:tc>
                  <a:txBody>
                    <a:bodyPr/>
                    <a:lstStyle/>
                    <a:p>
                      <a:pPr algn="ctr"/>
                      <a:r>
                        <a:rPr lang="zh-CN" altLang="en-US" b="0" dirty="0">
                          <a:latin typeface="微软雅黑" panose="020B0503020204020204" pitchFamily="34" charset="-122"/>
                          <a:ea typeface="微软雅黑" panose="020B0503020204020204" pitchFamily="34" charset="-122"/>
                        </a:rPr>
                        <a:t>同</a:t>
                      </a:r>
                      <a:r>
                        <a:rPr lang="en-US" altLang="zh-CN" b="0" dirty="0">
                          <a:latin typeface="微软雅黑" panose="020B0503020204020204" pitchFamily="34" charset="-122"/>
                          <a:ea typeface="微软雅黑" panose="020B0503020204020204" pitchFamily="34" charset="-122"/>
                        </a:rPr>
                        <a:t>Feistel</a:t>
                      </a:r>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4062418"/>
                  </a:ext>
                </a:extLst>
              </a:tr>
              <a:tr h="370840">
                <a:tc>
                  <a:txBody>
                    <a:bodyPr/>
                    <a:lstStyle/>
                    <a:p>
                      <a:pPr algn="ctr"/>
                      <a:r>
                        <a:rPr lang="zh-CN" altLang="en-US" dirty="0">
                          <a:latin typeface="微软雅黑" panose="020B0503020204020204" pitchFamily="34" charset="-122"/>
                          <a:ea typeface="微软雅黑" panose="020B0503020204020204" pitchFamily="34" charset="-122"/>
                        </a:rPr>
                        <a:t>算法示例</a:t>
                      </a:r>
                    </a:p>
                  </a:txBody>
                  <a:tcPr/>
                </a:tc>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223725741"/>
                  </a:ext>
                </a:extLst>
              </a:tr>
            </a:tbl>
          </a:graphicData>
        </a:graphic>
      </p:graphicFrame>
      <p:graphicFrame>
        <p:nvGraphicFramePr>
          <p:cNvPr id="9" name="表格 8">
            <a:extLst>
              <a:ext uri="{FF2B5EF4-FFF2-40B4-BE49-F238E27FC236}">
                <a16:creationId xmlns:a16="http://schemas.microsoft.com/office/drawing/2014/main" id="{92654717-400D-A111-3001-11CDA8093C5A}"/>
              </a:ext>
            </a:extLst>
          </p:cNvPr>
          <p:cNvGraphicFramePr>
            <a:graphicFrameLocks noGrp="1"/>
          </p:cNvGraphicFramePr>
          <p:nvPr>
            <p:extLst>
              <p:ext uri="{D42A27DB-BD31-4B8C-83A1-F6EECF244321}">
                <p14:modId xmlns:p14="http://schemas.microsoft.com/office/powerpoint/2010/main" val="1967220640"/>
              </p:ext>
            </p:extLst>
          </p:nvPr>
        </p:nvGraphicFramePr>
        <p:xfrm>
          <a:off x="2032000" y="1027456"/>
          <a:ext cx="8128000" cy="14782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437203692"/>
                    </a:ext>
                  </a:extLst>
                </a:gridCol>
                <a:gridCol w="1625600">
                  <a:extLst>
                    <a:ext uri="{9D8B030D-6E8A-4147-A177-3AD203B41FA5}">
                      <a16:colId xmlns:a16="http://schemas.microsoft.com/office/drawing/2014/main" val="1469393831"/>
                    </a:ext>
                  </a:extLst>
                </a:gridCol>
                <a:gridCol w="1625600">
                  <a:extLst>
                    <a:ext uri="{9D8B030D-6E8A-4147-A177-3AD203B41FA5}">
                      <a16:colId xmlns:a16="http://schemas.microsoft.com/office/drawing/2014/main" val="373457232"/>
                    </a:ext>
                  </a:extLst>
                </a:gridCol>
                <a:gridCol w="1625600">
                  <a:extLst>
                    <a:ext uri="{9D8B030D-6E8A-4147-A177-3AD203B41FA5}">
                      <a16:colId xmlns:a16="http://schemas.microsoft.com/office/drawing/2014/main" val="47478204"/>
                    </a:ext>
                  </a:extLst>
                </a:gridCol>
                <a:gridCol w="1625600">
                  <a:extLst>
                    <a:ext uri="{9D8B030D-6E8A-4147-A177-3AD203B41FA5}">
                      <a16:colId xmlns:a16="http://schemas.microsoft.com/office/drawing/2014/main" val="2918823170"/>
                    </a:ext>
                  </a:extLst>
                </a:gridCol>
              </a:tblGrid>
              <a:tr h="0">
                <a:tc>
                  <a:txBody>
                    <a:bodyPr/>
                    <a:lstStyle/>
                    <a:p>
                      <a:pPr algn="ctr"/>
                      <a:r>
                        <a:rPr lang="zh-CN" altLang="en-US" dirty="0">
                          <a:latin typeface="微软雅黑" panose="020B0503020204020204" pitchFamily="34" charset="-122"/>
                          <a:ea typeface="微软雅黑" panose="020B0503020204020204" pitchFamily="34" charset="-122"/>
                        </a:rPr>
                        <a:t>算法</a:t>
                      </a:r>
                    </a:p>
                  </a:txBody>
                  <a:tcPr/>
                </a:tc>
                <a:tc>
                  <a:txBody>
                    <a:bodyPr/>
                    <a:lstStyle/>
                    <a:p>
                      <a:pPr algn="ctr"/>
                      <a:r>
                        <a:rPr lang="zh-CN" altLang="en-US" dirty="0">
                          <a:latin typeface="微软雅黑" panose="020B0503020204020204" pitchFamily="34" charset="-122"/>
                          <a:ea typeface="微软雅黑" panose="020B0503020204020204" pitchFamily="34" charset="-122"/>
                        </a:rPr>
                        <a:t>分组长度</a:t>
                      </a:r>
                    </a:p>
                  </a:txBody>
                  <a:tcPr/>
                </a:tc>
                <a:tc>
                  <a:txBody>
                    <a:bodyPr/>
                    <a:lstStyle/>
                    <a:p>
                      <a:pPr algn="ctr"/>
                      <a:r>
                        <a:rPr lang="zh-CN" altLang="en-US" dirty="0">
                          <a:latin typeface="微软雅黑" panose="020B0503020204020204" pitchFamily="34" charset="-122"/>
                          <a:ea typeface="微软雅黑" panose="020B0503020204020204" pitchFamily="34" charset="-122"/>
                        </a:rPr>
                        <a:t>密钥长度</a:t>
                      </a:r>
                    </a:p>
                  </a:txBody>
                  <a:tcPr/>
                </a:tc>
                <a:tc>
                  <a:txBody>
                    <a:bodyPr/>
                    <a:lstStyle/>
                    <a:p>
                      <a:pPr algn="ctr"/>
                      <a:r>
                        <a:rPr lang="zh-CN" altLang="en-US" dirty="0">
                          <a:latin typeface="微软雅黑" panose="020B0503020204020204" pitchFamily="34" charset="-122"/>
                          <a:ea typeface="微软雅黑" panose="020B0503020204020204" pitchFamily="34" charset="-122"/>
                        </a:rPr>
                        <a:t>轮数</a:t>
                      </a:r>
                    </a:p>
                  </a:txBody>
                  <a:tcPr/>
                </a:tc>
                <a:tc>
                  <a:txBody>
                    <a:bodyPr/>
                    <a:lstStyle/>
                    <a:p>
                      <a:pPr algn="ctr"/>
                      <a:r>
                        <a:rPr lang="zh-CN" altLang="en-US" dirty="0">
                          <a:latin typeface="微软雅黑" panose="020B0503020204020204" pitchFamily="34" charset="-122"/>
                          <a:ea typeface="微软雅黑" panose="020B0503020204020204" pitchFamily="34" charset="-122"/>
                        </a:rPr>
                        <a:t>主要结构</a:t>
                      </a:r>
                    </a:p>
                  </a:txBody>
                  <a:tcPr/>
                </a:tc>
                <a:extLst>
                  <a:ext uri="{0D108BD9-81ED-4DB2-BD59-A6C34878D82A}">
                    <a16:rowId xmlns:a16="http://schemas.microsoft.com/office/drawing/2014/main" val="3584696851"/>
                  </a:ext>
                </a:extLst>
              </a:tr>
              <a:tr h="370840">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err="1">
                          <a:latin typeface="微软雅黑" panose="020B0503020204020204" pitchFamily="34" charset="-122"/>
                          <a:ea typeface="微软雅黑" panose="020B0503020204020204" pitchFamily="34" charset="-122"/>
                        </a:rPr>
                        <a:t>Festial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330005743"/>
                  </a:ext>
                </a:extLst>
              </a:tr>
              <a:tr h="370840">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128/192/256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10/12/14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96194999"/>
                  </a:ext>
                </a:extLst>
              </a:tr>
              <a:tr h="370840">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32</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8408529"/>
                  </a:ext>
                </a:extLst>
              </a:tr>
            </a:tbl>
          </a:graphicData>
        </a:graphic>
      </p:graphicFrame>
    </p:spTree>
    <p:extLst>
      <p:ext uri="{BB962C8B-B14F-4D97-AF65-F5344CB8AC3E}">
        <p14:creationId xmlns:p14="http://schemas.microsoft.com/office/powerpoint/2010/main" val="3708816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0261C-0183-7A0D-E105-DD911DE779CC}"/>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2338283F-976C-240C-ABA1-E8BEE23E7C97}"/>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7AAC84F4-610E-0820-0475-183A19A29B19}"/>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基本背景</a:t>
              </a:r>
            </a:p>
          </p:txBody>
        </p:sp>
        <p:grpSp>
          <p:nvGrpSpPr>
            <p:cNvPr id="18" name="组合 17">
              <a:extLst>
                <a:ext uri="{FF2B5EF4-FFF2-40B4-BE49-F238E27FC236}">
                  <a16:creationId xmlns:a16="http://schemas.microsoft.com/office/drawing/2014/main" id="{3ED824FB-DD41-649A-7C37-956194B5F8EB}"/>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43F04B49-8786-00A8-D025-208233047C73}"/>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0DDD98A2-72EB-C847-6712-A6A8CC55A756}"/>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graphicFrame>
        <p:nvGraphicFramePr>
          <p:cNvPr id="8" name="表格 7">
            <a:extLst>
              <a:ext uri="{FF2B5EF4-FFF2-40B4-BE49-F238E27FC236}">
                <a16:creationId xmlns:a16="http://schemas.microsoft.com/office/drawing/2014/main" id="{8F5B5DE5-0F59-3C95-4894-0BBC7746833D}"/>
              </a:ext>
            </a:extLst>
          </p:cNvPr>
          <p:cNvGraphicFramePr>
            <a:graphicFrameLocks noGrp="1"/>
          </p:cNvGraphicFramePr>
          <p:nvPr/>
        </p:nvGraphicFramePr>
        <p:xfrm>
          <a:off x="2032000" y="3031681"/>
          <a:ext cx="8128000" cy="3302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30860824"/>
                    </a:ext>
                  </a:extLst>
                </a:gridCol>
                <a:gridCol w="2032000">
                  <a:extLst>
                    <a:ext uri="{9D8B030D-6E8A-4147-A177-3AD203B41FA5}">
                      <a16:colId xmlns:a16="http://schemas.microsoft.com/office/drawing/2014/main" val="471216910"/>
                    </a:ext>
                  </a:extLst>
                </a:gridCol>
                <a:gridCol w="2032000">
                  <a:extLst>
                    <a:ext uri="{9D8B030D-6E8A-4147-A177-3AD203B41FA5}">
                      <a16:colId xmlns:a16="http://schemas.microsoft.com/office/drawing/2014/main" val="3057081073"/>
                    </a:ext>
                  </a:extLst>
                </a:gridCol>
                <a:gridCol w="2032000">
                  <a:extLst>
                    <a:ext uri="{9D8B030D-6E8A-4147-A177-3AD203B41FA5}">
                      <a16:colId xmlns:a16="http://schemas.microsoft.com/office/drawing/2014/main" val="785647709"/>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特性</a:t>
                      </a: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en-US" altLang="zh-CN" dirty="0" err="1">
                          <a:latin typeface="微软雅黑" panose="020B0503020204020204" pitchFamily="34" charset="-122"/>
                          <a:ea typeface="微软雅黑" panose="020B0503020204020204" pitchFamily="34" charset="-122"/>
                        </a:rPr>
                        <a:t>Feiste</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09626848"/>
                  </a:ext>
                </a:extLst>
              </a:tr>
              <a:tr h="370840">
                <a:tc>
                  <a:txBody>
                    <a:bodyPr/>
                    <a:lstStyle/>
                    <a:p>
                      <a:pPr algn="ctr"/>
                      <a:r>
                        <a:rPr lang="zh-CN" altLang="en-US" dirty="0">
                          <a:latin typeface="微软雅黑" panose="020B0503020204020204" pitchFamily="34" charset="-122"/>
                          <a:ea typeface="微软雅黑" panose="020B0503020204020204" pitchFamily="34" charset="-122"/>
                        </a:rPr>
                        <a:t>基本结构</a:t>
                      </a:r>
                    </a:p>
                  </a:txBody>
                  <a:tcPr/>
                </a:tc>
                <a:tc>
                  <a:txBody>
                    <a:bodyPr/>
                    <a:lstStyle/>
                    <a:p>
                      <a:pPr algn="ctr"/>
                      <a:r>
                        <a:rPr lang="zh-CN" altLang="en-US" dirty="0">
                          <a:latin typeface="微软雅黑" panose="020B0503020204020204" pitchFamily="34" charset="-122"/>
                          <a:ea typeface="微软雅黑" panose="020B0503020204020204" pitchFamily="34" charset="-122"/>
                        </a:rPr>
                        <a:t>替代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置换网络</a:t>
                      </a:r>
                    </a:p>
                  </a:txBody>
                  <a:tcPr/>
                </a:tc>
                <a:tc>
                  <a:txBody>
                    <a:bodyPr/>
                    <a:lstStyle/>
                    <a:p>
                      <a:pPr algn="ctr"/>
                      <a:r>
                        <a:rPr lang="zh-CN" altLang="en-US" dirty="0">
                          <a:latin typeface="微软雅黑" panose="020B0503020204020204" pitchFamily="34" charset="-122"/>
                          <a:ea typeface="微软雅黑" panose="020B0503020204020204" pitchFamily="34" charset="-122"/>
                        </a:rPr>
                        <a:t>左右对称迭代结构</a:t>
                      </a:r>
                    </a:p>
                  </a:txBody>
                  <a:tcPr/>
                </a:tc>
                <a:tc>
                  <a:txBody>
                    <a:bodyPr/>
                    <a:lstStyle/>
                    <a:p>
                      <a:pPr algn="ctr"/>
                      <a:r>
                        <a:rPr lang="zh-CN" altLang="en-US" dirty="0">
                          <a:latin typeface="微软雅黑" panose="020B0503020204020204" pitchFamily="34" charset="-122"/>
                          <a:ea typeface="微软雅黑" panose="020B0503020204020204" pitchFamily="34" charset="-122"/>
                        </a:rPr>
                        <a:t>左右不对称迭代结构</a:t>
                      </a:r>
                    </a:p>
                  </a:txBody>
                  <a:tcPr/>
                </a:tc>
                <a:extLst>
                  <a:ext uri="{0D108BD9-81ED-4DB2-BD59-A6C34878D82A}">
                    <a16:rowId xmlns:a16="http://schemas.microsoft.com/office/drawing/2014/main" val="2418471163"/>
                  </a:ext>
                </a:extLst>
              </a:tr>
              <a:tr h="370840">
                <a:tc>
                  <a:txBody>
                    <a:bodyPr/>
                    <a:lstStyle/>
                    <a:p>
                      <a:pPr algn="ctr"/>
                      <a:r>
                        <a:rPr lang="zh-CN" altLang="en-US" dirty="0">
                          <a:latin typeface="微软雅黑" panose="020B0503020204020204" pitchFamily="34" charset="-122"/>
                          <a:ea typeface="微软雅黑" panose="020B0503020204020204" pitchFamily="34" charset="-122"/>
                        </a:rPr>
                        <a:t>核心组件</a:t>
                      </a:r>
                    </a:p>
                  </a:txBody>
                  <a:tcPr/>
                </a:tc>
                <a:tc>
                  <a:txBody>
                    <a:bodyPr/>
                    <a:lstStyle/>
                    <a:p>
                      <a:pPr algn="ct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盒 </a:t>
                      </a: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盒</a:t>
                      </a:r>
                    </a:p>
                  </a:txBody>
                  <a:tcPr/>
                </a:tc>
                <a:tc>
                  <a:txBody>
                    <a:bodyPr/>
                    <a:lstStyle/>
                    <a:p>
                      <a:pPr algn="ctr"/>
                      <a:r>
                        <a:rPr lang="zh-CN" altLang="en-US" dirty="0">
                          <a:latin typeface="微软雅黑" panose="020B0503020204020204" pitchFamily="34" charset="-122"/>
                          <a:ea typeface="微软雅黑" panose="020B0503020204020204" pitchFamily="34" charset="-122"/>
                        </a:rPr>
                        <a:t>轮函数</a:t>
                      </a:r>
                      <a:r>
                        <a:rPr lang="en-US" altLang="zh-CN" dirty="0">
                          <a:latin typeface="微软雅黑" panose="020B0503020204020204" pitchFamily="34" charset="-122"/>
                          <a:ea typeface="微软雅黑" panose="020B0503020204020204" pitchFamily="34" charset="-122"/>
                        </a:rPr>
                        <a:t>F + </a:t>
                      </a:r>
                      <a:r>
                        <a:rPr lang="zh-CN" altLang="en-US" dirty="0">
                          <a:latin typeface="微软雅黑" panose="020B0503020204020204" pitchFamily="34" charset="-122"/>
                          <a:ea typeface="微软雅黑" panose="020B0503020204020204" pitchFamily="34" charset="-122"/>
                        </a:rPr>
                        <a:t>异或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交换</a:t>
                      </a:r>
                    </a:p>
                  </a:txBody>
                  <a:tcPr/>
                </a:tc>
                <a:tc>
                  <a:txBody>
                    <a:bodyPr/>
                    <a:lstStyle/>
                    <a:p>
                      <a:pPr algn="ctr"/>
                      <a:r>
                        <a:rPr lang="zh-CN" altLang="en-US" dirty="0">
                          <a:latin typeface="微软雅黑" panose="020B0503020204020204" pitchFamily="34" charset="-122"/>
                          <a:ea typeface="微软雅黑" panose="020B0503020204020204" pitchFamily="34" charset="-122"/>
                        </a:rPr>
                        <a:t>同</a:t>
                      </a:r>
                      <a:r>
                        <a:rPr lang="en-US" altLang="zh-CN" dirty="0">
                          <a:latin typeface="微软雅黑" panose="020B0503020204020204" pitchFamily="34" charset="-122"/>
                          <a:ea typeface="微软雅黑" panose="020B0503020204020204" pitchFamily="34" charset="-122"/>
                        </a:rPr>
                        <a:t>Feistel</a:t>
                      </a:r>
                      <a:r>
                        <a:rPr lang="zh-CN" altLang="en-US" dirty="0">
                          <a:latin typeface="微软雅黑" panose="020B0503020204020204" pitchFamily="34" charset="-122"/>
                          <a:ea typeface="微软雅黑" panose="020B0503020204020204" pitchFamily="34" charset="-122"/>
                        </a:rPr>
                        <a:t>，但分组不等长</a:t>
                      </a:r>
                    </a:p>
                  </a:txBody>
                  <a:tcPr/>
                </a:tc>
                <a:extLst>
                  <a:ext uri="{0D108BD9-81ED-4DB2-BD59-A6C34878D82A}">
                    <a16:rowId xmlns:a16="http://schemas.microsoft.com/office/drawing/2014/main" val="2476522465"/>
                  </a:ext>
                </a:extLst>
              </a:tr>
              <a:tr h="370840">
                <a:tc>
                  <a:txBody>
                    <a:bodyPr/>
                    <a:lstStyle/>
                    <a:p>
                      <a:pPr algn="ctr"/>
                      <a:r>
                        <a:rPr lang="zh-CN" altLang="en-US" dirty="0">
                          <a:latin typeface="微软雅黑" panose="020B0503020204020204" pitchFamily="34" charset="-122"/>
                          <a:ea typeface="微软雅黑" panose="020B0503020204020204" pitchFamily="34" charset="-122"/>
                        </a:rPr>
                        <a:t>加密效率</a:t>
                      </a:r>
                    </a:p>
                  </a:txBody>
                  <a:tcPr/>
                </a:tc>
                <a:tc>
                  <a:txBody>
                    <a:bodyPr/>
                    <a:lstStyle/>
                    <a:p>
                      <a:pPr algn="ctr"/>
                      <a:r>
                        <a:rPr lang="zh-CN" altLang="en-US" dirty="0">
                          <a:latin typeface="微软雅黑" panose="020B0503020204020204" pitchFamily="34" charset="-122"/>
                          <a:ea typeface="微软雅黑" panose="020B0503020204020204" pitchFamily="34" charset="-122"/>
                        </a:rPr>
                        <a:t>并行性好</a:t>
                      </a:r>
                    </a:p>
                  </a:txBody>
                  <a:tcPr/>
                </a:tc>
                <a:tc>
                  <a:txBody>
                    <a:bodyPr/>
                    <a:lstStyle/>
                    <a:p>
                      <a:pPr algn="ctr"/>
                      <a:r>
                        <a:rPr lang="zh-CN" altLang="en-US" dirty="0">
                          <a:latin typeface="微软雅黑" panose="020B0503020204020204" pitchFamily="34" charset="-122"/>
                          <a:ea typeface="微软雅黑" panose="020B0503020204020204" pitchFamily="34" charset="-122"/>
                        </a:rPr>
                        <a:t>通常为串行处理</a:t>
                      </a:r>
                    </a:p>
                  </a:txBody>
                  <a:tcPr/>
                </a:tc>
                <a:tc>
                  <a:txBody>
                    <a:bodyPr/>
                    <a:lstStyle/>
                    <a:p>
                      <a:pPr algn="ctr"/>
                      <a:r>
                        <a:rPr lang="zh-CN" altLang="en-US" dirty="0">
                          <a:latin typeface="微软雅黑" panose="020B0503020204020204" pitchFamily="34" charset="-122"/>
                          <a:ea typeface="微软雅黑" panose="020B0503020204020204" pitchFamily="34" charset="-122"/>
                        </a:rPr>
                        <a:t>灵活性高，适合定制</a:t>
                      </a:r>
                    </a:p>
                  </a:txBody>
                  <a:tcPr/>
                </a:tc>
                <a:extLst>
                  <a:ext uri="{0D108BD9-81ED-4DB2-BD59-A6C34878D82A}">
                    <a16:rowId xmlns:a16="http://schemas.microsoft.com/office/drawing/2014/main" val="1276147855"/>
                  </a:ext>
                </a:extLst>
              </a:tr>
              <a:tr h="370840">
                <a:tc>
                  <a:txBody>
                    <a:bodyPr/>
                    <a:lstStyle/>
                    <a:p>
                      <a:pPr algn="ctr"/>
                      <a:r>
                        <a:rPr lang="zh-CN" altLang="en-US" b="0" dirty="0">
                          <a:latin typeface="微软雅黑" panose="020B0503020204020204" pitchFamily="34" charset="-122"/>
                          <a:ea typeface="微软雅黑" panose="020B0503020204020204" pitchFamily="34" charset="-122"/>
                        </a:rPr>
                        <a:t>解密结构</a:t>
                      </a:r>
                    </a:p>
                  </a:txBody>
                  <a:tcPr/>
                </a:tc>
                <a:tc>
                  <a:txBody>
                    <a:bodyPr/>
                    <a:lstStyle/>
                    <a:p>
                      <a:pPr algn="ctr"/>
                      <a:r>
                        <a:rPr lang="zh-CN" altLang="en-US" b="0" dirty="0">
                          <a:latin typeface="微软雅黑" panose="020B0503020204020204" pitchFamily="34" charset="-122"/>
                          <a:ea typeface="微软雅黑" panose="020B0503020204020204" pitchFamily="34" charset="-122"/>
                        </a:rPr>
                        <a:t>需要反向</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盒</a:t>
                      </a:r>
                    </a:p>
                  </a:txBody>
                  <a:tcPr/>
                </a:tc>
                <a:tc>
                  <a:txBody>
                    <a:bodyPr/>
                    <a:lstStyle/>
                    <a:p>
                      <a:pPr algn="ctr"/>
                      <a:r>
                        <a:rPr lang="zh-CN" altLang="en-US" b="0" dirty="0">
                          <a:latin typeface="微软雅黑" panose="020B0503020204020204" pitchFamily="34" charset="-122"/>
                          <a:ea typeface="微软雅黑" panose="020B0503020204020204" pitchFamily="34" charset="-122"/>
                        </a:rPr>
                        <a:t>使用相同结构，轮密钥反序</a:t>
                      </a:r>
                    </a:p>
                  </a:txBody>
                  <a:tcPr/>
                </a:tc>
                <a:tc>
                  <a:txBody>
                    <a:bodyPr/>
                    <a:lstStyle/>
                    <a:p>
                      <a:pPr algn="ctr"/>
                      <a:r>
                        <a:rPr lang="zh-CN" altLang="en-US" b="0" dirty="0">
                          <a:latin typeface="微软雅黑" panose="020B0503020204020204" pitchFamily="34" charset="-122"/>
                          <a:ea typeface="微软雅黑" panose="020B0503020204020204" pitchFamily="34" charset="-122"/>
                        </a:rPr>
                        <a:t>同</a:t>
                      </a:r>
                      <a:r>
                        <a:rPr lang="en-US" altLang="zh-CN" b="0" dirty="0">
                          <a:latin typeface="微软雅黑" panose="020B0503020204020204" pitchFamily="34" charset="-122"/>
                          <a:ea typeface="微软雅黑" panose="020B0503020204020204" pitchFamily="34" charset="-122"/>
                        </a:rPr>
                        <a:t>Feistel</a:t>
                      </a:r>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4062418"/>
                  </a:ext>
                </a:extLst>
              </a:tr>
              <a:tr h="370840">
                <a:tc>
                  <a:txBody>
                    <a:bodyPr/>
                    <a:lstStyle/>
                    <a:p>
                      <a:pPr algn="ctr"/>
                      <a:r>
                        <a:rPr lang="zh-CN" altLang="en-US" dirty="0">
                          <a:latin typeface="微软雅黑" panose="020B0503020204020204" pitchFamily="34" charset="-122"/>
                          <a:ea typeface="微软雅黑" panose="020B0503020204020204" pitchFamily="34" charset="-122"/>
                        </a:rPr>
                        <a:t>算法示例</a:t>
                      </a:r>
                    </a:p>
                  </a:txBody>
                  <a:tcPr/>
                </a:tc>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223725741"/>
                  </a:ext>
                </a:extLst>
              </a:tr>
            </a:tbl>
          </a:graphicData>
        </a:graphic>
      </p:graphicFrame>
      <p:graphicFrame>
        <p:nvGraphicFramePr>
          <p:cNvPr id="9" name="表格 8">
            <a:extLst>
              <a:ext uri="{FF2B5EF4-FFF2-40B4-BE49-F238E27FC236}">
                <a16:creationId xmlns:a16="http://schemas.microsoft.com/office/drawing/2014/main" id="{E2101239-FE03-AE36-4BDE-7DE11223F93B}"/>
              </a:ext>
            </a:extLst>
          </p:cNvPr>
          <p:cNvGraphicFramePr>
            <a:graphicFrameLocks noGrp="1"/>
          </p:cNvGraphicFramePr>
          <p:nvPr/>
        </p:nvGraphicFramePr>
        <p:xfrm>
          <a:off x="2032000" y="1027456"/>
          <a:ext cx="8128000" cy="14782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437203692"/>
                    </a:ext>
                  </a:extLst>
                </a:gridCol>
                <a:gridCol w="1625600">
                  <a:extLst>
                    <a:ext uri="{9D8B030D-6E8A-4147-A177-3AD203B41FA5}">
                      <a16:colId xmlns:a16="http://schemas.microsoft.com/office/drawing/2014/main" val="1469393831"/>
                    </a:ext>
                  </a:extLst>
                </a:gridCol>
                <a:gridCol w="1625600">
                  <a:extLst>
                    <a:ext uri="{9D8B030D-6E8A-4147-A177-3AD203B41FA5}">
                      <a16:colId xmlns:a16="http://schemas.microsoft.com/office/drawing/2014/main" val="373457232"/>
                    </a:ext>
                  </a:extLst>
                </a:gridCol>
                <a:gridCol w="1625600">
                  <a:extLst>
                    <a:ext uri="{9D8B030D-6E8A-4147-A177-3AD203B41FA5}">
                      <a16:colId xmlns:a16="http://schemas.microsoft.com/office/drawing/2014/main" val="47478204"/>
                    </a:ext>
                  </a:extLst>
                </a:gridCol>
                <a:gridCol w="1625600">
                  <a:extLst>
                    <a:ext uri="{9D8B030D-6E8A-4147-A177-3AD203B41FA5}">
                      <a16:colId xmlns:a16="http://schemas.microsoft.com/office/drawing/2014/main" val="2918823170"/>
                    </a:ext>
                  </a:extLst>
                </a:gridCol>
              </a:tblGrid>
              <a:tr h="0">
                <a:tc>
                  <a:txBody>
                    <a:bodyPr/>
                    <a:lstStyle/>
                    <a:p>
                      <a:pPr algn="ctr"/>
                      <a:r>
                        <a:rPr lang="zh-CN" altLang="en-US" dirty="0">
                          <a:latin typeface="微软雅黑" panose="020B0503020204020204" pitchFamily="34" charset="-122"/>
                          <a:ea typeface="微软雅黑" panose="020B0503020204020204" pitchFamily="34" charset="-122"/>
                        </a:rPr>
                        <a:t>算法</a:t>
                      </a:r>
                    </a:p>
                  </a:txBody>
                  <a:tcPr/>
                </a:tc>
                <a:tc>
                  <a:txBody>
                    <a:bodyPr/>
                    <a:lstStyle/>
                    <a:p>
                      <a:pPr algn="ctr"/>
                      <a:r>
                        <a:rPr lang="zh-CN" altLang="en-US" dirty="0">
                          <a:latin typeface="微软雅黑" panose="020B0503020204020204" pitchFamily="34" charset="-122"/>
                          <a:ea typeface="微软雅黑" panose="020B0503020204020204" pitchFamily="34" charset="-122"/>
                        </a:rPr>
                        <a:t>分组长度</a:t>
                      </a:r>
                    </a:p>
                  </a:txBody>
                  <a:tcPr/>
                </a:tc>
                <a:tc>
                  <a:txBody>
                    <a:bodyPr/>
                    <a:lstStyle/>
                    <a:p>
                      <a:pPr algn="ctr"/>
                      <a:r>
                        <a:rPr lang="zh-CN" altLang="en-US" dirty="0">
                          <a:latin typeface="微软雅黑" panose="020B0503020204020204" pitchFamily="34" charset="-122"/>
                          <a:ea typeface="微软雅黑" panose="020B0503020204020204" pitchFamily="34" charset="-122"/>
                        </a:rPr>
                        <a:t>密钥长度</a:t>
                      </a:r>
                    </a:p>
                  </a:txBody>
                  <a:tcPr/>
                </a:tc>
                <a:tc>
                  <a:txBody>
                    <a:bodyPr/>
                    <a:lstStyle/>
                    <a:p>
                      <a:pPr algn="ctr"/>
                      <a:r>
                        <a:rPr lang="zh-CN" altLang="en-US" dirty="0">
                          <a:latin typeface="微软雅黑" panose="020B0503020204020204" pitchFamily="34" charset="-122"/>
                          <a:ea typeface="微软雅黑" panose="020B0503020204020204" pitchFamily="34" charset="-122"/>
                        </a:rPr>
                        <a:t>轮数</a:t>
                      </a:r>
                    </a:p>
                  </a:txBody>
                  <a:tcPr/>
                </a:tc>
                <a:tc>
                  <a:txBody>
                    <a:bodyPr/>
                    <a:lstStyle/>
                    <a:p>
                      <a:pPr algn="ctr"/>
                      <a:r>
                        <a:rPr lang="zh-CN" altLang="en-US" dirty="0">
                          <a:latin typeface="微软雅黑" panose="020B0503020204020204" pitchFamily="34" charset="-122"/>
                          <a:ea typeface="微软雅黑" panose="020B0503020204020204" pitchFamily="34" charset="-122"/>
                        </a:rPr>
                        <a:t>主要结构</a:t>
                      </a:r>
                    </a:p>
                  </a:txBody>
                  <a:tcPr/>
                </a:tc>
                <a:extLst>
                  <a:ext uri="{0D108BD9-81ED-4DB2-BD59-A6C34878D82A}">
                    <a16:rowId xmlns:a16="http://schemas.microsoft.com/office/drawing/2014/main" val="3584696851"/>
                  </a:ext>
                </a:extLst>
              </a:tr>
              <a:tr h="370840">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err="1">
                          <a:latin typeface="微软雅黑" panose="020B0503020204020204" pitchFamily="34" charset="-122"/>
                          <a:ea typeface="微软雅黑" panose="020B0503020204020204" pitchFamily="34" charset="-122"/>
                        </a:rPr>
                        <a:t>Festial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330005743"/>
                  </a:ext>
                </a:extLst>
              </a:tr>
              <a:tr h="370840">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128/192/256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10/12/14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96194999"/>
                  </a:ext>
                </a:extLst>
              </a:tr>
              <a:tr h="370840">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32</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8408529"/>
                  </a:ext>
                </a:extLst>
              </a:tr>
            </a:tbl>
          </a:graphicData>
        </a:graphic>
      </p:graphicFrame>
      <p:pic>
        <p:nvPicPr>
          <p:cNvPr id="3" name="图片 2">
            <a:extLst>
              <a:ext uri="{FF2B5EF4-FFF2-40B4-BE49-F238E27FC236}">
                <a16:creationId xmlns:a16="http://schemas.microsoft.com/office/drawing/2014/main" id="{7385CA9C-328C-D51D-4A2A-BF1C2766D195}"/>
              </a:ext>
            </a:extLst>
          </p:cNvPr>
          <p:cNvPicPr>
            <a:picLocks noChangeAspect="1"/>
          </p:cNvPicPr>
          <p:nvPr/>
        </p:nvPicPr>
        <p:blipFill>
          <a:blip r:embed="rId3"/>
          <a:stretch>
            <a:fillRect/>
          </a:stretch>
        </p:blipFill>
        <p:spPr>
          <a:xfrm>
            <a:off x="1338543" y="1386167"/>
            <a:ext cx="9353550" cy="4229100"/>
          </a:xfrm>
          <a:prstGeom prst="rect">
            <a:avLst/>
          </a:prstGeom>
        </p:spPr>
      </p:pic>
      <p:sp>
        <p:nvSpPr>
          <p:cNvPr id="2" name="矩形 1">
            <a:extLst>
              <a:ext uri="{FF2B5EF4-FFF2-40B4-BE49-F238E27FC236}">
                <a16:creationId xmlns:a16="http://schemas.microsoft.com/office/drawing/2014/main" id="{D3D5BD49-7EE1-CB04-7D2E-380F513F9892}"/>
              </a:ext>
            </a:extLst>
          </p:cNvPr>
          <p:cNvSpPr/>
          <p:nvPr/>
        </p:nvSpPr>
        <p:spPr>
          <a:xfrm>
            <a:off x="8785412" y="5289176"/>
            <a:ext cx="1524000" cy="251012"/>
          </a:xfrm>
          <a:prstGeom prst="rect">
            <a:avLst/>
          </a:prstGeom>
          <a:solidFill>
            <a:srgbClr val="FDFDF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996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7605A-0944-D560-F41E-54ECD41CEFDC}"/>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CC436D81-37AA-7868-03DF-A798289F84E8}"/>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3DDBD4BB-AC06-2E20-51CC-C42DBA48C619}"/>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基本背景</a:t>
              </a:r>
            </a:p>
          </p:txBody>
        </p:sp>
        <p:grpSp>
          <p:nvGrpSpPr>
            <p:cNvPr id="18" name="组合 17">
              <a:extLst>
                <a:ext uri="{FF2B5EF4-FFF2-40B4-BE49-F238E27FC236}">
                  <a16:creationId xmlns:a16="http://schemas.microsoft.com/office/drawing/2014/main" id="{7DBCBEE4-C11B-6C3A-9126-EF4191C792AE}"/>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F7B2CC0F-A27A-3793-147C-688390B8BE41}"/>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5311C61B-99ED-6E5D-3688-5A9C40B2DBB1}"/>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graphicFrame>
        <p:nvGraphicFramePr>
          <p:cNvPr id="8" name="表格 7">
            <a:extLst>
              <a:ext uri="{FF2B5EF4-FFF2-40B4-BE49-F238E27FC236}">
                <a16:creationId xmlns:a16="http://schemas.microsoft.com/office/drawing/2014/main" id="{062A4B37-E234-8023-6D1F-E6CEEC3ABD65}"/>
              </a:ext>
            </a:extLst>
          </p:cNvPr>
          <p:cNvGraphicFramePr>
            <a:graphicFrameLocks noGrp="1"/>
          </p:cNvGraphicFramePr>
          <p:nvPr/>
        </p:nvGraphicFramePr>
        <p:xfrm>
          <a:off x="2032000" y="3031681"/>
          <a:ext cx="8128000" cy="3302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30860824"/>
                    </a:ext>
                  </a:extLst>
                </a:gridCol>
                <a:gridCol w="2032000">
                  <a:extLst>
                    <a:ext uri="{9D8B030D-6E8A-4147-A177-3AD203B41FA5}">
                      <a16:colId xmlns:a16="http://schemas.microsoft.com/office/drawing/2014/main" val="471216910"/>
                    </a:ext>
                  </a:extLst>
                </a:gridCol>
                <a:gridCol w="2032000">
                  <a:extLst>
                    <a:ext uri="{9D8B030D-6E8A-4147-A177-3AD203B41FA5}">
                      <a16:colId xmlns:a16="http://schemas.microsoft.com/office/drawing/2014/main" val="3057081073"/>
                    </a:ext>
                  </a:extLst>
                </a:gridCol>
                <a:gridCol w="2032000">
                  <a:extLst>
                    <a:ext uri="{9D8B030D-6E8A-4147-A177-3AD203B41FA5}">
                      <a16:colId xmlns:a16="http://schemas.microsoft.com/office/drawing/2014/main" val="785647709"/>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特性</a:t>
                      </a: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en-US" altLang="zh-CN" dirty="0" err="1">
                          <a:latin typeface="微软雅黑" panose="020B0503020204020204" pitchFamily="34" charset="-122"/>
                          <a:ea typeface="微软雅黑" panose="020B0503020204020204" pitchFamily="34" charset="-122"/>
                        </a:rPr>
                        <a:t>Feiste</a:t>
                      </a:r>
                      <a:r>
                        <a:rPr lang="zh-CN" altLang="en-US" dirty="0">
                          <a:latin typeface="微软雅黑" panose="020B0503020204020204" pitchFamily="34" charset="-122"/>
                          <a:ea typeface="微软雅黑" panose="020B0503020204020204" pitchFamily="34" charset="-122"/>
                        </a:rPr>
                        <a:t>结构</a:t>
                      </a: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09626848"/>
                  </a:ext>
                </a:extLst>
              </a:tr>
              <a:tr h="370840">
                <a:tc>
                  <a:txBody>
                    <a:bodyPr/>
                    <a:lstStyle/>
                    <a:p>
                      <a:pPr algn="ctr"/>
                      <a:r>
                        <a:rPr lang="zh-CN" altLang="en-US" dirty="0">
                          <a:latin typeface="微软雅黑" panose="020B0503020204020204" pitchFamily="34" charset="-122"/>
                          <a:ea typeface="微软雅黑" panose="020B0503020204020204" pitchFamily="34" charset="-122"/>
                        </a:rPr>
                        <a:t>基本结构</a:t>
                      </a:r>
                    </a:p>
                  </a:txBody>
                  <a:tcPr/>
                </a:tc>
                <a:tc>
                  <a:txBody>
                    <a:bodyPr/>
                    <a:lstStyle/>
                    <a:p>
                      <a:pPr algn="ctr"/>
                      <a:r>
                        <a:rPr lang="zh-CN" altLang="en-US" dirty="0">
                          <a:latin typeface="微软雅黑" panose="020B0503020204020204" pitchFamily="34" charset="-122"/>
                          <a:ea typeface="微软雅黑" panose="020B0503020204020204" pitchFamily="34" charset="-122"/>
                        </a:rPr>
                        <a:t>替代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置换网络</a:t>
                      </a:r>
                    </a:p>
                  </a:txBody>
                  <a:tcPr/>
                </a:tc>
                <a:tc>
                  <a:txBody>
                    <a:bodyPr/>
                    <a:lstStyle/>
                    <a:p>
                      <a:pPr algn="ctr"/>
                      <a:r>
                        <a:rPr lang="zh-CN" altLang="en-US" dirty="0">
                          <a:latin typeface="微软雅黑" panose="020B0503020204020204" pitchFamily="34" charset="-122"/>
                          <a:ea typeface="微软雅黑" panose="020B0503020204020204" pitchFamily="34" charset="-122"/>
                        </a:rPr>
                        <a:t>左右对称迭代结构</a:t>
                      </a:r>
                    </a:p>
                  </a:txBody>
                  <a:tcPr/>
                </a:tc>
                <a:tc>
                  <a:txBody>
                    <a:bodyPr/>
                    <a:lstStyle/>
                    <a:p>
                      <a:pPr algn="ctr"/>
                      <a:r>
                        <a:rPr lang="zh-CN" altLang="en-US" dirty="0">
                          <a:latin typeface="微软雅黑" panose="020B0503020204020204" pitchFamily="34" charset="-122"/>
                          <a:ea typeface="微软雅黑" panose="020B0503020204020204" pitchFamily="34" charset="-122"/>
                        </a:rPr>
                        <a:t>左右不对称迭代结构</a:t>
                      </a:r>
                    </a:p>
                  </a:txBody>
                  <a:tcPr/>
                </a:tc>
                <a:extLst>
                  <a:ext uri="{0D108BD9-81ED-4DB2-BD59-A6C34878D82A}">
                    <a16:rowId xmlns:a16="http://schemas.microsoft.com/office/drawing/2014/main" val="2418471163"/>
                  </a:ext>
                </a:extLst>
              </a:tr>
              <a:tr h="370840">
                <a:tc>
                  <a:txBody>
                    <a:bodyPr/>
                    <a:lstStyle/>
                    <a:p>
                      <a:pPr algn="ctr"/>
                      <a:r>
                        <a:rPr lang="zh-CN" altLang="en-US" dirty="0">
                          <a:latin typeface="微软雅黑" panose="020B0503020204020204" pitchFamily="34" charset="-122"/>
                          <a:ea typeface="微软雅黑" panose="020B0503020204020204" pitchFamily="34" charset="-122"/>
                        </a:rPr>
                        <a:t>核心组件</a:t>
                      </a:r>
                    </a:p>
                  </a:txBody>
                  <a:tcPr/>
                </a:tc>
                <a:tc>
                  <a:txBody>
                    <a:bodyPr/>
                    <a:lstStyle/>
                    <a:p>
                      <a:pPr algn="ct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盒 </a:t>
                      </a:r>
                      <a:r>
                        <a:rPr lang="en-US" altLang="zh-CN" dirty="0">
                          <a:latin typeface="微软雅黑" panose="020B0503020204020204" pitchFamily="34" charset="-122"/>
                          <a:ea typeface="微软雅黑" panose="020B0503020204020204" pitchFamily="34" charset="-122"/>
                        </a:rPr>
                        <a:t>+ P</a:t>
                      </a:r>
                      <a:r>
                        <a:rPr lang="zh-CN" altLang="en-US" dirty="0">
                          <a:latin typeface="微软雅黑" panose="020B0503020204020204" pitchFamily="34" charset="-122"/>
                          <a:ea typeface="微软雅黑" panose="020B0503020204020204" pitchFamily="34" charset="-122"/>
                        </a:rPr>
                        <a:t>盒</a:t>
                      </a:r>
                    </a:p>
                  </a:txBody>
                  <a:tcPr/>
                </a:tc>
                <a:tc>
                  <a:txBody>
                    <a:bodyPr/>
                    <a:lstStyle/>
                    <a:p>
                      <a:pPr algn="ctr"/>
                      <a:r>
                        <a:rPr lang="zh-CN" altLang="en-US" dirty="0">
                          <a:latin typeface="微软雅黑" panose="020B0503020204020204" pitchFamily="34" charset="-122"/>
                          <a:ea typeface="微软雅黑" panose="020B0503020204020204" pitchFamily="34" charset="-122"/>
                        </a:rPr>
                        <a:t>轮函数</a:t>
                      </a:r>
                      <a:r>
                        <a:rPr lang="en-US" altLang="zh-CN" dirty="0">
                          <a:latin typeface="微软雅黑" panose="020B0503020204020204" pitchFamily="34" charset="-122"/>
                          <a:ea typeface="微软雅黑" panose="020B0503020204020204" pitchFamily="34" charset="-122"/>
                        </a:rPr>
                        <a:t>F + </a:t>
                      </a:r>
                      <a:r>
                        <a:rPr lang="zh-CN" altLang="en-US" dirty="0">
                          <a:latin typeface="微软雅黑" panose="020B0503020204020204" pitchFamily="34" charset="-122"/>
                          <a:ea typeface="微软雅黑" panose="020B0503020204020204" pitchFamily="34" charset="-122"/>
                        </a:rPr>
                        <a:t>异或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交换</a:t>
                      </a:r>
                    </a:p>
                  </a:txBody>
                  <a:tcPr/>
                </a:tc>
                <a:tc>
                  <a:txBody>
                    <a:bodyPr/>
                    <a:lstStyle/>
                    <a:p>
                      <a:pPr algn="ctr"/>
                      <a:r>
                        <a:rPr lang="zh-CN" altLang="en-US" dirty="0">
                          <a:latin typeface="微软雅黑" panose="020B0503020204020204" pitchFamily="34" charset="-122"/>
                          <a:ea typeface="微软雅黑" panose="020B0503020204020204" pitchFamily="34" charset="-122"/>
                        </a:rPr>
                        <a:t>同</a:t>
                      </a:r>
                      <a:r>
                        <a:rPr lang="en-US" altLang="zh-CN" dirty="0">
                          <a:latin typeface="微软雅黑" panose="020B0503020204020204" pitchFamily="34" charset="-122"/>
                          <a:ea typeface="微软雅黑" panose="020B0503020204020204" pitchFamily="34" charset="-122"/>
                        </a:rPr>
                        <a:t>Feistel</a:t>
                      </a:r>
                      <a:r>
                        <a:rPr lang="zh-CN" altLang="en-US" dirty="0">
                          <a:latin typeface="微软雅黑" panose="020B0503020204020204" pitchFamily="34" charset="-122"/>
                          <a:ea typeface="微软雅黑" panose="020B0503020204020204" pitchFamily="34" charset="-122"/>
                        </a:rPr>
                        <a:t>，但分组不等长</a:t>
                      </a:r>
                    </a:p>
                  </a:txBody>
                  <a:tcPr/>
                </a:tc>
                <a:extLst>
                  <a:ext uri="{0D108BD9-81ED-4DB2-BD59-A6C34878D82A}">
                    <a16:rowId xmlns:a16="http://schemas.microsoft.com/office/drawing/2014/main" val="2476522465"/>
                  </a:ext>
                </a:extLst>
              </a:tr>
              <a:tr h="370840">
                <a:tc>
                  <a:txBody>
                    <a:bodyPr/>
                    <a:lstStyle/>
                    <a:p>
                      <a:pPr algn="ctr"/>
                      <a:r>
                        <a:rPr lang="zh-CN" altLang="en-US" dirty="0">
                          <a:latin typeface="微软雅黑" panose="020B0503020204020204" pitchFamily="34" charset="-122"/>
                          <a:ea typeface="微软雅黑" panose="020B0503020204020204" pitchFamily="34" charset="-122"/>
                        </a:rPr>
                        <a:t>加密效率</a:t>
                      </a:r>
                    </a:p>
                  </a:txBody>
                  <a:tcPr/>
                </a:tc>
                <a:tc>
                  <a:txBody>
                    <a:bodyPr/>
                    <a:lstStyle/>
                    <a:p>
                      <a:pPr algn="ctr"/>
                      <a:r>
                        <a:rPr lang="zh-CN" altLang="en-US" dirty="0">
                          <a:latin typeface="微软雅黑" panose="020B0503020204020204" pitchFamily="34" charset="-122"/>
                          <a:ea typeface="微软雅黑" panose="020B0503020204020204" pitchFamily="34" charset="-122"/>
                        </a:rPr>
                        <a:t>并行性好</a:t>
                      </a:r>
                    </a:p>
                  </a:txBody>
                  <a:tcPr/>
                </a:tc>
                <a:tc>
                  <a:txBody>
                    <a:bodyPr/>
                    <a:lstStyle/>
                    <a:p>
                      <a:pPr algn="ctr"/>
                      <a:r>
                        <a:rPr lang="zh-CN" altLang="en-US" dirty="0">
                          <a:latin typeface="微软雅黑" panose="020B0503020204020204" pitchFamily="34" charset="-122"/>
                          <a:ea typeface="微软雅黑" panose="020B0503020204020204" pitchFamily="34" charset="-122"/>
                        </a:rPr>
                        <a:t>通常为串行处理</a:t>
                      </a:r>
                    </a:p>
                  </a:txBody>
                  <a:tcPr/>
                </a:tc>
                <a:tc>
                  <a:txBody>
                    <a:bodyPr/>
                    <a:lstStyle/>
                    <a:p>
                      <a:pPr algn="ctr"/>
                      <a:r>
                        <a:rPr lang="zh-CN" altLang="en-US" dirty="0">
                          <a:latin typeface="微软雅黑" panose="020B0503020204020204" pitchFamily="34" charset="-122"/>
                          <a:ea typeface="微软雅黑" panose="020B0503020204020204" pitchFamily="34" charset="-122"/>
                        </a:rPr>
                        <a:t>灵活性高，适合定制</a:t>
                      </a:r>
                    </a:p>
                  </a:txBody>
                  <a:tcPr/>
                </a:tc>
                <a:extLst>
                  <a:ext uri="{0D108BD9-81ED-4DB2-BD59-A6C34878D82A}">
                    <a16:rowId xmlns:a16="http://schemas.microsoft.com/office/drawing/2014/main" val="1276147855"/>
                  </a:ext>
                </a:extLst>
              </a:tr>
              <a:tr h="370840">
                <a:tc>
                  <a:txBody>
                    <a:bodyPr/>
                    <a:lstStyle/>
                    <a:p>
                      <a:pPr algn="ctr"/>
                      <a:r>
                        <a:rPr lang="zh-CN" altLang="en-US" b="0" dirty="0">
                          <a:latin typeface="微软雅黑" panose="020B0503020204020204" pitchFamily="34" charset="-122"/>
                          <a:ea typeface="微软雅黑" panose="020B0503020204020204" pitchFamily="34" charset="-122"/>
                        </a:rPr>
                        <a:t>解密结构</a:t>
                      </a:r>
                    </a:p>
                  </a:txBody>
                  <a:tcPr/>
                </a:tc>
                <a:tc>
                  <a:txBody>
                    <a:bodyPr/>
                    <a:lstStyle/>
                    <a:p>
                      <a:pPr algn="ctr"/>
                      <a:r>
                        <a:rPr lang="zh-CN" altLang="en-US" b="0" dirty="0">
                          <a:latin typeface="微软雅黑" panose="020B0503020204020204" pitchFamily="34" charset="-122"/>
                          <a:ea typeface="微软雅黑" panose="020B0503020204020204" pitchFamily="34" charset="-122"/>
                        </a:rPr>
                        <a:t>需要反向</a:t>
                      </a:r>
                      <a:r>
                        <a:rPr lang="en-US" altLang="zh-CN" b="0" dirty="0">
                          <a:latin typeface="微软雅黑" panose="020B0503020204020204" pitchFamily="34" charset="-122"/>
                          <a:ea typeface="微软雅黑" panose="020B0503020204020204" pitchFamily="34" charset="-122"/>
                        </a:rPr>
                        <a:t>S/P</a:t>
                      </a:r>
                      <a:r>
                        <a:rPr lang="zh-CN" altLang="en-US" b="0" dirty="0">
                          <a:latin typeface="微软雅黑" panose="020B0503020204020204" pitchFamily="34" charset="-122"/>
                          <a:ea typeface="微软雅黑" panose="020B0503020204020204" pitchFamily="34" charset="-122"/>
                        </a:rPr>
                        <a:t>盒</a:t>
                      </a:r>
                    </a:p>
                  </a:txBody>
                  <a:tcPr/>
                </a:tc>
                <a:tc>
                  <a:txBody>
                    <a:bodyPr/>
                    <a:lstStyle/>
                    <a:p>
                      <a:pPr algn="ctr"/>
                      <a:r>
                        <a:rPr lang="zh-CN" altLang="en-US" b="0" dirty="0">
                          <a:latin typeface="微软雅黑" panose="020B0503020204020204" pitchFamily="34" charset="-122"/>
                          <a:ea typeface="微软雅黑" panose="020B0503020204020204" pitchFamily="34" charset="-122"/>
                        </a:rPr>
                        <a:t>使用相同结构，轮密钥反序</a:t>
                      </a:r>
                    </a:p>
                  </a:txBody>
                  <a:tcPr/>
                </a:tc>
                <a:tc>
                  <a:txBody>
                    <a:bodyPr/>
                    <a:lstStyle/>
                    <a:p>
                      <a:pPr algn="ctr"/>
                      <a:r>
                        <a:rPr lang="zh-CN" altLang="en-US" b="0" dirty="0">
                          <a:latin typeface="微软雅黑" panose="020B0503020204020204" pitchFamily="34" charset="-122"/>
                          <a:ea typeface="微软雅黑" panose="020B0503020204020204" pitchFamily="34" charset="-122"/>
                        </a:rPr>
                        <a:t>同</a:t>
                      </a:r>
                      <a:r>
                        <a:rPr lang="en-US" altLang="zh-CN" b="0" dirty="0">
                          <a:latin typeface="微软雅黑" panose="020B0503020204020204" pitchFamily="34" charset="-122"/>
                          <a:ea typeface="微软雅黑" panose="020B0503020204020204" pitchFamily="34" charset="-122"/>
                        </a:rPr>
                        <a:t>Feistel</a:t>
                      </a:r>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54062418"/>
                  </a:ext>
                </a:extLst>
              </a:tr>
              <a:tr h="370840">
                <a:tc>
                  <a:txBody>
                    <a:bodyPr/>
                    <a:lstStyle/>
                    <a:p>
                      <a:pPr algn="ctr"/>
                      <a:r>
                        <a:rPr lang="zh-CN" altLang="en-US" dirty="0">
                          <a:latin typeface="微软雅黑" panose="020B0503020204020204" pitchFamily="34" charset="-122"/>
                          <a:ea typeface="微软雅黑" panose="020B0503020204020204" pitchFamily="34" charset="-122"/>
                        </a:rPr>
                        <a:t>算法示例</a:t>
                      </a:r>
                    </a:p>
                  </a:txBody>
                  <a:tcPr/>
                </a:tc>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223725741"/>
                  </a:ext>
                </a:extLst>
              </a:tr>
            </a:tbl>
          </a:graphicData>
        </a:graphic>
      </p:graphicFrame>
      <p:graphicFrame>
        <p:nvGraphicFramePr>
          <p:cNvPr id="9" name="表格 8">
            <a:extLst>
              <a:ext uri="{FF2B5EF4-FFF2-40B4-BE49-F238E27FC236}">
                <a16:creationId xmlns:a16="http://schemas.microsoft.com/office/drawing/2014/main" id="{6A76D052-0CA5-5474-27CC-9B54008321AA}"/>
              </a:ext>
            </a:extLst>
          </p:cNvPr>
          <p:cNvGraphicFramePr>
            <a:graphicFrameLocks noGrp="1"/>
          </p:cNvGraphicFramePr>
          <p:nvPr/>
        </p:nvGraphicFramePr>
        <p:xfrm>
          <a:off x="2032000" y="1027456"/>
          <a:ext cx="8128000" cy="14782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437203692"/>
                    </a:ext>
                  </a:extLst>
                </a:gridCol>
                <a:gridCol w="1625600">
                  <a:extLst>
                    <a:ext uri="{9D8B030D-6E8A-4147-A177-3AD203B41FA5}">
                      <a16:colId xmlns:a16="http://schemas.microsoft.com/office/drawing/2014/main" val="1469393831"/>
                    </a:ext>
                  </a:extLst>
                </a:gridCol>
                <a:gridCol w="1625600">
                  <a:extLst>
                    <a:ext uri="{9D8B030D-6E8A-4147-A177-3AD203B41FA5}">
                      <a16:colId xmlns:a16="http://schemas.microsoft.com/office/drawing/2014/main" val="373457232"/>
                    </a:ext>
                  </a:extLst>
                </a:gridCol>
                <a:gridCol w="1625600">
                  <a:extLst>
                    <a:ext uri="{9D8B030D-6E8A-4147-A177-3AD203B41FA5}">
                      <a16:colId xmlns:a16="http://schemas.microsoft.com/office/drawing/2014/main" val="47478204"/>
                    </a:ext>
                  </a:extLst>
                </a:gridCol>
                <a:gridCol w="1625600">
                  <a:extLst>
                    <a:ext uri="{9D8B030D-6E8A-4147-A177-3AD203B41FA5}">
                      <a16:colId xmlns:a16="http://schemas.microsoft.com/office/drawing/2014/main" val="2918823170"/>
                    </a:ext>
                  </a:extLst>
                </a:gridCol>
              </a:tblGrid>
              <a:tr h="0">
                <a:tc>
                  <a:txBody>
                    <a:bodyPr/>
                    <a:lstStyle/>
                    <a:p>
                      <a:pPr algn="ctr"/>
                      <a:r>
                        <a:rPr lang="zh-CN" altLang="en-US" dirty="0">
                          <a:latin typeface="微软雅黑" panose="020B0503020204020204" pitchFamily="34" charset="-122"/>
                          <a:ea typeface="微软雅黑" panose="020B0503020204020204" pitchFamily="34" charset="-122"/>
                        </a:rPr>
                        <a:t>算法</a:t>
                      </a:r>
                    </a:p>
                  </a:txBody>
                  <a:tcPr/>
                </a:tc>
                <a:tc>
                  <a:txBody>
                    <a:bodyPr/>
                    <a:lstStyle/>
                    <a:p>
                      <a:pPr algn="ctr"/>
                      <a:r>
                        <a:rPr lang="zh-CN" altLang="en-US" dirty="0">
                          <a:latin typeface="微软雅黑" panose="020B0503020204020204" pitchFamily="34" charset="-122"/>
                          <a:ea typeface="微软雅黑" panose="020B0503020204020204" pitchFamily="34" charset="-122"/>
                        </a:rPr>
                        <a:t>分组长度</a:t>
                      </a:r>
                    </a:p>
                  </a:txBody>
                  <a:tcPr/>
                </a:tc>
                <a:tc>
                  <a:txBody>
                    <a:bodyPr/>
                    <a:lstStyle/>
                    <a:p>
                      <a:pPr algn="ctr"/>
                      <a:r>
                        <a:rPr lang="zh-CN" altLang="en-US" dirty="0">
                          <a:latin typeface="微软雅黑" panose="020B0503020204020204" pitchFamily="34" charset="-122"/>
                          <a:ea typeface="微软雅黑" panose="020B0503020204020204" pitchFamily="34" charset="-122"/>
                        </a:rPr>
                        <a:t>密钥长度</a:t>
                      </a:r>
                    </a:p>
                  </a:txBody>
                  <a:tcPr/>
                </a:tc>
                <a:tc>
                  <a:txBody>
                    <a:bodyPr/>
                    <a:lstStyle/>
                    <a:p>
                      <a:pPr algn="ctr"/>
                      <a:r>
                        <a:rPr lang="zh-CN" altLang="en-US" dirty="0">
                          <a:latin typeface="微软雅黑" panose="020B0503020204020204" pitchFamily="34" charset="-122"/>
                          <a:ea typeface="微软雅黑" panose="020B0503020204020204" pitchFamily="34" charset="-122"/>
                        </a:rPr>
                        <a:t>轮数</a:t>
                      </a:r>
                    </a:p>
                  </a:txBody>
                  <a:tcPr/>
                </a:tc>
                <a:tc>
                  <a:txBody>
                    <a:bodyPr/>
                    <a:lstStyle/>
                    <a:p>
                      <a:pPr algn="ctr"/>
                      <a:r>
                        <a:rPr lang="zh-CN" altLang="en-US" dirty="0">
                          <a:latin typeface="微软雅黑" panose="020B0503020204020204" pitchFamily="34" charset="-122"/>
                          <a:ea typeface="微软雅黑" panose="020B0503020204020204" pitchFamily="34" charset="-122"/>
                        </a:rPr>
                        <a:t>主要结构</a:t>
                      </a:r>
                    </a:p>
                  </a:txBody>
                  <a:tcPr/>
                </a:tc>
                <a:extLst>
                  <a:ext uri="{0D108BD9-81ED-4DB2-BD59-A6C34878D82A}">
                    <a16:rowId xmlns:a16="http://schemas.microsoft.com/office/drawing/2014/main" val="3584696851"/>
                  </a:ext>
                </a:extLst>
              </a:tr>
              <a:tr h="370840">
                <a:tc>
                  <a:txBody>
                    <a:bodyPr/>
                    <a:lstStyle/>
                    <a:p>
                      <a:pPr algn="ctr"/>
                      <a:r>
                        <a:rPr lang="en-US" altLang="zh-CN" dirty="0">
                          <a:latin typeface="微软雅黑" panose="020B0503020204020204" pitchFamily="34" charset="-122"/>
                          <a:ea typeface="微软雅黑" panose="020B0503020204020204" pitchFamily="34" charset="-122"/>
                        </a:rPr>
                        <a:t>DES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64(56)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err="1">
                          <a:latin typeface="微软雅黑" panose="020B0503020204020204" pitchFamily="34" charset="-122"/>
                          <a:ea typeface="微软雅黑" panose="020B0503020204020204" pitchFamily="34" charset="-122"/>
                        </a:rPr>
                        <a:t>Festial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330005743"/>
                  </a:ext>
                </a:extLst>
              </a:tr>
              <a:tr h="370840">
                <a:tc>
                  <a:txBody>
                    <a:bodyPr/>
                    <a:lstStyle/>
                    <a:p>
                      <a:pPr algn="ctr"/>
                      <a:r>
                        <a:rPr lang="en-US" altLang="zh-CN" dirty="0">
                          <a:latin typeface="微软雅黑" panose="020B0503020204020204" pitchFamily="34" charset="-122"/>
                          <a:ea typeface="微软雅黑" panose="020B0503020204020204" pitchFamily="34" charset="-122"/>
                        </a:rPr>
                        <a:t>AES</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128/192/256</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10/12/14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SP/SNP</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96194999"/>
                  </a:ext>
                </a:extLst>
              </a:tr>
              <a:tr h="370840">
                <a:tc>
                  <a:txBody>
                    <a:bodyPr/>
                    <a:lstStyle/>
                    <a:p>
                      <a:pPr algn="ctr"/>
                      <a:r>
                        <a:rPr lang="en-US" altLang="zh-CN" dirty="0">
                          <a:latin typeface="微软雅黑" panose="020B0503020204020204" pitchFamily="34" charset="-122"/>
                          <a:ea typeface="微软雅黑" panose="020B0503020204020204" pitchFamily="34" charset="-122"/>
                        </a:rPr>
                        <a:t>SM4</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128</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32</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非对称</a:t>
                      </a:r>
                      <a:r>
                        <a:rPr lang="en-US" altLang="zh-CN" dirty="0">
                          <a:latin typeface="微软雅黑" panose="020B0503020204020204" pitchFamily="34" charset="-122"/>
                          <a:ea typeface="微软雅黑" panose="020B0503020204020204" pitchFamily="34" charset="-122"/>
                        </a:rPr>
                        <a:t>Feistel</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8408529"/>
                  </a:ext>
                </a:extLst>
              </a:tr>
            </a:tbl>
          </a:graphicData>
        </a:graphic>
      </p:graphicFrame>
      <p:pic>
        <p:nvPicPr>
          <p:cNvPr id="3" name="图片 2">
            <a:extLst>
              <a:ext uri="{FF2B5EF4-FFF2-40B4-BE49-F238E27FC236}">
                <a16:creationId xmlns:a16="http://schemas.microsoft.com/office/drawing/2014/main" id="{BB1D7D9B-644E-C5F4-BD24-02D0D0C2A229}"/>
              </a:ext>
            </a:extLst>
          </p:cNvPr>
          <p:cNvPicPr>
            <a:picLocks noChangeAspect="1"/>
          </p:cNvPicPr>
          <p:nvPr/>
        </p:nvPicPr>
        <p:blipFill>
          <a:blip r:embed="rId3"/>
          <a:stretch>
            <a:fillRect/>
          </a:stretch>
        </p:blipFill>
        <p:spPr>
          <a:xfrm>
            <a:off x="1338543" y="1386167"/>
            <a:ext cx="9353550" cy="4229100"/>
          </a:xfrm>
          <a:prstGeom prst="rect">
            <a:avLst/>
          </a:prstGeom>
        </p:spPr>
      </p:pic>
      <p:pic>
        <p:nvPicPr>
          <p:cNvPr id="4" name="图片 3">
            <a:extLst>
              <a:ext uri="{FF2B5EF4-FFF2-40B4-BE49-F238E27FC236}">
                <a16:creationId xmlns:a16="http://schemas.microsoft.com/office/drawing/2014/main" id="{6C9A2011-A279-EBAE-373B-393DF8B1037D}"/>
              </a:ext>
            </a:extLst>
          </p:cNvPr>
          <p:cNvPicPr>
            <a:picLocks noChangeAspect="1"/>
          </p:cNvPicPr>
          <p:nvPr/>
        </p:nvPicPr>
        <p:blipFill>
          <a:blip r:embed="rId4"/>
          <a:stretch>
            <a:fillRect/>
          </a:stretch>
        </p:blipFill>
        <p:spPr>
          <a:xfrm>
            <a:off x="3728714" y="0"/>
            <a:ext cx="4734571" cy="6858000"/>
          </a:xfrm>
          <a:prstGeom prst="rect">
            <a:avLst/>
          </a:prstGeom>
        </p:spPr>
      </p:pic>
      <p:sp>
        <p:nvSpPr>
          <p:cNvPr id="2" name="矩形 1">
            <a:extLst>
              <a:ext uri="{FF2B5EF4-FFF2-40B4-BE49-F238E27FC236}">
                <a16:creationId xmlns:a16="http://schemas.microsoft.com/office/drawing/2014/main" id="{27BDE045-65C9-4852-C419-B326BFB3373F}"/>
              </a:ext>
            </a:extLst>
          </p:cNvPr>
          <p:cNvSpPr/>
          <p:nvPr/>
        </p:nvSpPr>
        <p:spPr>
          <a:xfrm>
            <a:off x="8785412" y="5289176"/>
            <a:ext cx="1524000" cy="251012"/>
          </a:xfrm>
          <a:prstGeom prst="rect">
            <a:avLst/>
          </a:prstGeom>
          <a:solidFill>
            <a:srgbClr val="FDFDF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295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7B27F-0356-E2C2-6D56-A3BE57ABB558}"/>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0DCB22F6-5F41-1334-6B60-A1967CE9C51E}"/>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D1386810-96F8-537C-3EB6-3B8C08BF42B4}"/>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加密算法</a:t>
              </a:r>
            </a:p>
          </p:txBody>
        </p:sp>
        <p:grpSp>
          <p:nvGrpSpPr>
            <p:cNvPr id="18" name="组合 17">
              <a:extLst>
                <a:ext uri="{FF2B5EF4-FFF2-40B4-BE49-F238E27FC236}">
                  <a16:creationId xmlns:a16="http://schemas.microsoft.com/office/drawing/2014/main" id="{C24CA43B-FF3C-5B00-2DA6-F8D0B6559714}"/>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0C6EF02C-B3D5-4C3D-07E9-EDCD23990A70}"/>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0DBC17E8-BB20-BF95-6D15-2DD0D0DD655B}"/>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5" name="图片 4">
            <a:extLst>
              <a:ext uri="{FF2B5EF4-FFF2-40B4-BE49-F238E27FC236}">
                <a16:creationId xmlns:a16="http://schemas.microsoft.com/office/drawing/2014/main" id="{1136819A-78CB-42A1-18A4-D6B7FF0A07C4}"/>
              </a:ext>
            </a:extLst>
          </p:cNvPr>
          <p:cNvPicPr>
            <a:picLocks noChangeAspect="1"/>
          </p:cNvPicPr>
          <p:nvPr/>
        </p:nvPicPr>
        <p:blipFill>
          <a:blip r:embed="rId3"/>
          <a:stretch>
            <a:fillRect/>
          </a:stretch>
        </p:blipFill>
        <p:spPr>
          <a:xfrm>
            <a:off x="4593978" y="3480999"/>
            <a:ext cx="5945686" cy="2764222"/>
          </a:xfrm>
          <a:prstGeom prst="rect">
            <a:avLst/>
          </a:prstGeom>
        </p:spPr>
      </p:pic>
      <p:pic>
        <p:nvPicPr>
          <p:cNvPr id="2" name="图片 1">
            <a:extLst>
              <a:ext uri="{FF2B5EF4-FFF2-40B4-BE49-F238E27FC236}">
                <a16:creationId xmlns:a16="http://schemas.microsoft.com/office/drawing/2014/main" id="{C96E2E68-F4C4-E82F-82E2-5A130B9A9C1C}"/>
              </a:ext>
            </a:extLst>
          </p:cNvPr>
          <p:cNvPicPr>
            <a:picLocks noChangeAspect="1"/>
          </p:cNvPicPr>
          <p:nvPr/>
        </p:nvPicPr>
        <p:blipFill>
          <a:blip r:embed="rId4"/>
          <a:srcRect t="10666" b="38032"/>
          <a:stretch>
            <a:fillRect/>
          </a:stretch>
        </p:blipFill>
        <p:spPr>
          <a:xfrm>
            <a:off x="4593978" y="1184585"/>
            <a:ext cx="6795918" cy="1917671"/>
          </a:xfrm>
          <a:prstGeom prst="rect">
            <a:avLst/>
          </a:prstGeom>
        </p:spPr>
      </p:pic>
      <p:sp>
        <p:nvSpPr>
          <p:cNvPr id="9" name="文本框 8">
            <a:extLst>
              <a:ext uri="{FF2B5EF4-FFF2-40B4-BE49-F238E27FC236}">
                <a16:creationId xmlns:a16="http://schemas.microsoft.com/office/drawing/2014/main" id="{70ACD91E-EA82-1285-D8D6-A8251A0A9C47}"/>
              </a:ext>
            </a:extLst>
          </p:cNvPr>
          <p:cNvSpPr txBox="1"/>
          <p:nvPr/>
        </p:nvSpPr>
        <p:spPr>
          <a:xfrm>
            <a:off x="373207" y="1758166"/>
            <a:ext cx="4047953" cy="4792787"/>
          </a:xfrm>
          <a:prstGeom prst="rect">
            <a:avLst/>
          </a:prstGeom>
          <a:noFill/>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数据分组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明文，密文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长度</a:t>
            </a:r>
            <a:r>
              <a:rPr lang="en-US" altLang="zh-CN" dirty="0">
                <a:latin typeface="微软雅黑" panose="020B0503020204020204" pitchFamily="34" charset="-122"/>
                <a:ea typeface="微软雅黑" panose="020B0503020204020204" pitchFamily="34" charset="-122"/>
              </a:rPr>
              <a:t>=128</a:t>
            </a:r>
            <a:r>
              <a:rPr lang="zh-CN" altLang="en-US" dirty="0">
                <a:latin typeface="微软雅黑" panose="020B0503020204020204" pitchFamily="34" charset="-122"/>
                <a:ea typeface="微软雅黑" panose="020B0503020204020204" pitchFamily="34" charset="-122"/>
              </a:rPr>
              <a:t>位、密钥长度</a:t>
            </a:r>
            <a:r>
              <a:rPr lang="en-US" altLang="zh-CN" dirty="0">
                <a:latin typeface="微软雅黑" panose="020B0503020204020204" pitchFamily="34" charset="-122"/>
                <a:ea typeface="微软雅黑" panose="020B0503020204020204" pitchFamily="34" charset="-122"/>
              </a:rPr>
              <a:t>=128</a:t>
            </a:r>
            <a:r>
              <a:rPr lang="zh-CN" altLang="en-US" dirty="0">
                <a:latin typeface="微软雅黑" panose="020B0503020204020204" pitchFamily="34" charset="-122"/>
                <a:ea typeface="微软雅黑" panose="020B0503020204020204" pitchFamily="34" charset="-122"/>
              </a:rPr>
              <a:t>位。</a:t>
            </a:r>
          </a:p>
          <a:p>
            <a:pPr>
              <a:lnSpc>
                <a:spcPct val="125000"/>
              </a:lnSpc>
            </a:pPr>
            <a:endParaRPr lang="en-US" altLang="zh-CN" dirty="0">
              <a:latin typeface="微软雅黑" panose="020B0503020204020204" pitchFamily="34" charset="-122"/>
              <a:ea typeface="微软雅黑" panose="020B0503020204020204" pitchFamily="34" charset="-122"/>
            </a:endParaRPr>
          </a:p>
          <a:p>
            <a:pPr>
              <a:lnSpc>
                <a:spcPct val="125000"/>
              </a:lnSpc>
            </a:pPr>
            <a:r>
              <a:rPr lang="en-US" altLang="zh-CN" dirty="0">
                <a:latin typeface="微软雅黑" panose="020B0503020204020204" pitchFamily="34" charset="-122"/>
                <a:ea typeface="微软雅黑" panose="020B0503020204020204" pitchFamily="34" charset="-122"/>
              </a:rPr>
              <a:t>SM4</a:t>
            </a:r>
            <a:r>
              <a:rPr lang="zh-CN" altLang="en-US" dirty="0">
                <a:latin typeface="微软雅黑" panose="020B0503020204020204" pitchFamily="34" charset="-122"/>
                <a:ea typeface="微软雅黑" panose="020B0503020204020204" pitchFamily="34" charset="-122"/>
              </a:rPr>
              <a:t>不直接对明文进行填充，但如果明文的长度不是128位的倍数，要根据加密模式来选择填充方式。</a:t>
            </a:r>
            <a:endParaRPr lang="en-US" altLang="zh-CN" dirty="0">
              <a:latin typeface="微软雅黑" panose="020B0503020204020204" pitchFamily="34" charset="-122"/>
              <a:ea typeface="微软雅黑" panose="020B0503020204020204" pitchFamily="34" charset="-122"/>
            </a:endParaRPr>
          </a:p>
          <a:p>
            <a:pPr>
              <a:lnSpc>
                <a:spcPct val="125000"/>
              </a:lnSpc>
            </a:pPr>
            <a:endParaRPr lang="en-US" altLang="zh-CN" sz="700" dirty="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PKCS7填充</a:t>
            </a:r>
            <a:r>
              <a:rPr lang="zh-CN" altLang="en-US" dirty="0">
                <a:latin typeface="微软雅黑" panose="020B0503020204020204" pitchFamily="34" charset="-122"/>
                <a:ea typeface="微软雅黑" panose="020B0503020204020204" pitchFamily="34" charset="-122"/>
              </a:rPr>
              <a:t>:在明文的末尾填充若干字节，填充的字节值为填充的字节数。例如，如果明文的长度为14字节，填充的字节将是2个字节(每个字节值为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2 )</a:t>
            </a:r>
            <a:endParaRPr lang="en-US" altLang="zh-CN" dirty="0">
              <a:latin typeface="微软雅黑" panose="020B0503020204020204" pitchFamily="34" charset="-122"/>
              <a:ea typeface="微软雅黑" panose="020B0503020204020204" pitchFamily="34" charset="-122"/>
            </a:endParaRPr>
          </a:p>
          <a:p>
            <a:pPr>
              <a:lnSpc>
                <a:spcPct val="125000"/>
              </a:lnSpc>
            </a:pPr>
            <a:endParaRPr lang="en-US" altLang="zh-CN" sz="400" dirty="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全零填充</a:t>
            </a:r>
            <a:r>
              <a:rPr lang="zh-CN" altLang="en-US" dirty="0">
                <a:latin typeface="微软雅黑" panose="020B0503020204020204" pitchFamily="34" charset="-122"/>
                <a:ea typeface="微软雅黑" panose="020B0503020204020204" pitchFamily="34" charset="-122"/>
              </a:rPr>
              <a:t>:用零填充明文，直到它的长度达到块大小的倍数。</a:t>
            </a:r>
          </a:p>
        </p:txBody>
      </p:sp>
      <p:sp>
        <p:nvSpPr>
          <p:cNvPr id="10" name="文本框 9">
            <a:extLst>
              <a:ext uri="{FF2B5EF4-FFF2-40B4-BE49-F238E27FC236}">
                <a16:creationId xmlns:a16="http://schemas.microsoft.com/office/drawing/2014/main" id="{8F8FD447-5ED4-31A0-949E-9090B55A4312}"/>
              </a:ext>
            </a:extLst>
          </p:cNvPr>
          <p:cNvSpPr txBox="1"/>
          <p:nvPr/>
        </p:nvSpPr>
        <p:spPr>
          <a:xfrm>
            <a:off x="383446" y="1156044"/>
            <a:ext cx="246301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消息分组及填充</a:t>
            </a:r>
          </a:p>
        </p:txBody>
      </p:sp>
    </p:spTree>
    <p:extLst>
      <p:ext uri="{BB962C8B-B14F-4D97-AF65-F5344CB8AC3E}">
        <p14:creationId xmlns:p14="http://schemas.microsoft.com/office/powerpoint/2010/main" val="1799511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550C-6D1B-41E5-03D5-B816C8376E12}"/>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5D655A36-01BF-A383-B7C4-042F809BAAE4}"/>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4F315FB1-F456-2B8B-C491-7D75461FEBAC}"/>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加密算法</a:t>
              </a:r>
            </a:p>
          </p:txBody>
        </p:sp>
        <p:grpSp>
          <p:nvGrpSpPr>
            <p:cNvPr id="18" name="组合 17">
              <a:extLst>
                <a:ext uri="{FF2B5EF4-FFF2-40B4-BE49-F238E27FC236}">
                  <a16:creationId xmlns:a16="http://schemas.microsoft.com/office/drawing/2014/main" id="{799CAB06-F8A1-D7A4-6CC7-CE95B9FA1FBD}"/>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918BA5B6-FDBF-DD36-764F-AB6FC90C817A}"/>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EA6EAC96-5062-C76B-223F-2D32AEEF49DB}"/>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3" name="图片 2">
            <a:extLst>
              <a:ext uri="{FF2B5EF4-FFF2-40B4-BE49-F238E27FC236}">
                <a16:creationId xmlns:a16="http://schemas.microsoft.com/office/drawing/2014/main" id="{07E5824A-B353-B394-8552-76DE86A92864}"/>
              </a:ext>
            </a:extLst>
          </p:cNvPr>
          <p:cNvPicPr>
            <a:picLocks noChangeAspect="1"/>
          </p:cNvPicPr>
          <p:nvPr/>
        </p:nvPicPr>
        <p:blipFill>
          <a:blip r:embed="rId3"/>
          <a:stretch>
            <a:fillRect/>
          </a:stretch>
        </p:blipFill>
        <p:spPr>
          <a:xfrm>
            <a:off x="760227" y="2874488"/>
            <a:ext cx="7565626" cy="3689818"/>
          </a:xfrm>
          <a:prstGeom prst="rect">
            <a:avLst/>
          </a:prstGeom>
        </p:spPr>
      </p:pic>
      <p:pic>
        <p:nvPicPr>
          <p:cNvPr id="7" name="图片 6">
            <a:extLst>
              <a:ext uri="{FF2B5EF4-FFF2-40B4-BE49-F238E27FC236}">
                <a16:creationId xmlns:a16="http://schemas.microsoft.com/office/drawing/2014/main" id="{623E6D02-57B8-C162-E5B5-4C1CC3F85B44}"/>
              </a:ext>
            </a:extLst>
          </p:cNvPr>
          <p:cNvPicPr>
            <a:picLocks noChangeAspect="1"/>
          </p:cNvPicPr>
          <p:nvPr/>
        </p:nvPicPr>
        <p:blipFill>
          <a:blip r:embed="rId4"/>
          <a:stretch>
            <a:fillRect/>
          </a:stretch>
        </p:blipFill>
        <p:spPr>
          <a:xfrm>
            <a:off x="760227" y="1008967"/>
            <a:ext cx="7124700" cy="1495515"/>
          </a:xfrm>
          <a:prstGeom prst="rect">
            <a:avLst/>
          </a:prstGeom>
        </p:spPr>
      </p:pic>
      <p:sp>
        <p:nvSpPr>
          <p:cNvPr id="10" name="文本框 9">
            <a:extLst>
              <a:ext uri="{FF2B5EF4-FFF2-40B4-BE49-F238E27FC236}">
                <a16:creationId xmlns:a16="http://schemas.microsoft.com/office/drawing/2014/main" id="{8EE3CFBA-FFA9-196A-D139-D27CA88059A2}"/>
              </a:ext>
            </a:extLst>
          </p:cNvPr>
          <p:cNvSpPr txBox="1"/>
          <p:nvPr/>
        </p:nvSpPr>
        <p:spPr>
          <a:xfrm>
            <a:off x="8562975" y="1356614"/>
            <a:ext cx="2105025"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 表示异或操作</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3428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BB262-E7A9-700A-3F3A-A9C1DC3B35A3}"/>
            </a:ext>
          </a:extLst>
        </p:cNvPr>
        <p:cNvGrpSpPr/>
        <p:nvPr/>
      </p:nvGrpSpPr>
      <p:grpSpPr>
        <a:xfrm>
          <a:off x="0" y="0"/>
          <a:ext cx="0" cy="0"/>
          <a:chOff x="0" y="0"/>
          <a:chExt cx="0" cy="0"/>
        </a:xfrm>
      </p:grpSpPr>
      <p:grpSp>
        <p:nvGrpSpPr>
          <p:cNvPr id="19" name="组合 18">
            <a:extLst>
              <a:ext uri="{FF2B5EF4-FFF2-40B4-BE49-F238E27FC236}">
                <a16:creationId xmlns:a16="http://schemas.microsoft.com/office/drawing/2014/main" id="{3555E650-E2FE-E58F-4291-09E75CABD5C8}"/>
              </a:ext>
            </a:extLst>
          </p:cNvPr>
          <p:cNvGrpSpPr/>
          <p:nvPr/>
        </p:nvGrpSpPr>
        <p:grpSpPr>
          <a:xfrm>
            <a:off x="276397" y="240631"/>
            <a:ext cx="2835614" cy="523220"/>
            <a:chOff x="276397" y="240631"/>
            <a:chExt cx="2835614" cy="523220"/>
          </a:xfrm>
        </p:grpSpPr>
        <p:sp>
          <p:nvSpPr>
            <p:cNvPr id="44" name="文本框 20">
              <a:extLst>
                <a:ext uri="{FF2B5EF4-FFF2-40B4-BE49-F238E27FC236}">
                  <a16:creationId xmlns:a16="http://schemas.microsoft.com/office/drawing/2014/main" id="{6F57C6A7-F534-44D5-D49B-BE2B119350EE}"/>
                </a:ext>
              </a:extLst>
            </p:cNvPr>
            <p:cNvSpPr txBox="1">
              <a:spLocks noChangeArrowheads="1"/>
            </p:cNvSpPr>
            <p:nvPr/>
          </p:nvSpPr>
          <p:spPr bwMode="auto">
            <a:xfrm>
              <a:off x="344632" y="240631"/>
              <a:ext cx="2767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8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数学工具</a:t>
              </a:r>
            </a:p>
          </p:txBody>
        </p:sp>
        <p:grpSp>
          <p:nvGrpSpPr>
            <p:cNvPr id="18" name="组合 17">
              <a:extLst>
                <a:ext uri="{FF2B5EF4-FFF2-40B4-BE49-F238E27FC236}">
                  <a16:creationId xmlns:a16="http://schemas.microsoft.com/office/drawing/2014/main" id="{6C4B5A31-1576-0EB7-3CB8-43AA2657C8A5}"/>
                </a:ext>
              </a:extLst>
            </p:cNvPr>
            <p:cNvGrpSpPr/>
            <p:nvPr/>
          </p:nvGrpSpPr>
          <p:grpSpPr>
            <a:xfrm>
              <a:off x="276397" y="293694"/>
              <a:ext cx="609928" cy="417094"/>
              <a:chOff x="892719" y="962527"/>
              <a:chExt cx="1008729" cy="689811"/>
            </a:xfrm>
          </p:grpSpPr>
          <p:sp>
            <p:nvSpPr>
              <p:cNvPr id="17" name="等腰三角形 16">
                <a:extLst>
                  <a:ext uri="{FF2B5EF4-FFF2-40B4-BE49-F238E27FC236}">
                    <a16:creationId xmlns:a16="http://schemas.microsoft.com/office/drawing/2014/main" id="{80B13EFF-9262-E785-8196-E81E72499C0A}"/>
                  </a:ext>
                </a:extLst>
              </p:cNvPr>
              <p:cNvSpPr/>
              <p:nvPr/>
            </p:nvSpPr>
            <p:spPr>
              <a:xfrm>
                <a:off x="892719" y="962527"/>
                <a:ext cx="800182" cy="689811"/>
              </a:xfrm>
              <a:prstGeom prst="triangle">
                <a:avLst/>
              </a:prstGeom>
              <a:solidFill>
                <a:srgbClr val="6B7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46" name="等腰三角形 45">
                <a:extLst>
                  <a:ext uri="{FF2B5EF4-FFF2-40B4-BE49-F238E27FC236}">
                    <a16:creationId xmlns:a16="http://schemas.microsoft.com/office/drawing/2014/main" id="{1F5CA684-477E-14B6-11CB-C946E00BAF16}"/>
                  </a:ext>
                </a:extLst>
              </p:cNvPr>
              <p:cNvSpPr/>
              <p:nvPr/>
            </p:nvSpPr>
            <p:spPr>
              <a:xfrm>
                <a:off x="1101268" y="962527"/>
                <a:ext cx="800180" cy="689811"/>
              </a:xfrm>
              <a:prstGeom prst="triangle">
                <a:avLst/>
              </a:prstGeom>
              <a:solidFill>
                <a:srgbClr val="50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pic>
        <p:nvPicPr>
          <p:cNvPr id="3" name="图片 2">
            <a:extLst>
              <a:ext uri="{FF2B5EF4-FFF2-40B4-BE49-F238E27FC236}">
                <a16:creationId xmlns:a16="http://schemas.microsoft.com/office/drawing/2014/main" id="{89AE163C-F444-E6C0-9CA8-8205D6D1749A}"/>
              </a:ext>
            </a:extLst>
          </p:cNvPr>
          <p:cNvPicPr>
            <a:picLocks noChangeAspect="1"/>
          </p:cNvPicPr>
          <p:nvPr/>
        </p:nvPicPr>
        <p:blipFill>
          <a:blip r:embed="rId3"/>
          <a:stretch>
            <a:fillRect/>
          </a:stretch>
        </p:blipFill>
        <p:spPr>
          <a:xfrm>
            <a:off x="760227" y="1057402"/>
            <a:ext cx="6332622" cy="2734208"/>
          </a:xfrm>
          <a:prstGeom prst="rect">
            <a:avLst/>
          </a:prstGeom>
        </p:spPr>
      </p:pic>
      <p:pic>
        <p:nvPicPr>
          <p:cNvPr id="7" name="图片 6">
            <a:extLst>
              <a:ext uri="{FF2B5EF4-FFF2-40B4-BE49-F238E27FC236}">
                <a16:creationId xmlns:a16="http://schemas.microsoft.com/office/drawing/2014/main" id="{4D66DE8A-27BD-BE23-0D61-342847E818A3}"/>
              </a:ext>
            </a:extLst>
          </p:cNvPr>
          <p:cNvPicPr>
            <a:picLocks noChangeAspect="1"/>
          </p:cNvPicPr>
          <p:nvPr/>
        </p:nvPicPr>
        <p:blipFill>
          <a:blip r:embed="rId4"/>
          <a:srcRect/>
          <a:stretch>
            <a:fillRect/>
          </a:stretch>
        </p:blipFill>
        <p:spPr>
          <a:xfrm>
            <a:off x="760227" y="3796406"/>
            <a:ext cx="4695025" cy="2148570"/>
          </a:xfrm>
          <a:prstGeom prst="rect">
            <a:avLst/>
          </a:prstGeom>
        </p:spPr>
      </p:pic>
      <p:pic>
        <p:nvPicPr>
          <p:cNvPr id="8" name="图片 7">
            <a:extLst>
              <a:ext uri="{FF2B5EF4-FFF2-40B4-BE49-F238E27FC236}">
                <a16:creationId xmlns:a16="http://schemas.microsoft.com/office/drawing/2014/main" id="{B7522FB3-8FF7-B524-52A9-E3D3F98B833A}"/>
              </a:ext>
            </a:extLst>
          </p:cNvPr>
          <p:cNvPicPr>
            <a:picLocks noChangeAspect="1"/>
          </p:cNvPicPr>
          <p:nvPr/>
        </p:nvPicPr>
        <p:blipFill>
          <a:blip r:embed="rId5"/>
          <a:stretch>
            <a:fillRect/>
          </a:stretch>
        </p:blipFill>
        <p:spPr>
          <a:xfrm>
            <a:off x="5455252" y="3796405"/>
            <a:ext cx="6516147" cy="2734208"/>
          </a:xfrm>
          <a:prstGeom prst="rect">
            <a:avLst/>
          </a:prstGeom>
        </p:spPr>
      </p:pic>
    </p:spTree>
    <p:extLst>
      <p:ext uri="{BB962C8B-B14F-4D97-AF65-F5344CB8AC3E}">
        <p14:creationId xmlns:p14="http://schemas.microsoft.com/office/powerpoint/2010/main" val="2820566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1826</TotalTime>
  <Words>1961</Words>
  <Application>Microsoft Office PowerPoint</Application>
  <PresentationFormat>宽屏</PresentationFormat>
  <Paragraphs>371</Paragraphs>
  <Slides>22</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-apple-system</vt:lpstr>
      <vt:lpstr>MicrosoftYaHei</vt:lpstr>
      <vt:lpstr>PingFang SC</vt:lpstr>
      <vt:lpstr>ui-sans-serif</vt:lpstr>
      <vt:lpstr>思源宋体 CN</vt:lpstr>
      <vt:lpstr>思源宋体 CN Heavy</vt:lpstr>
      <vt:lpstr>宋体</vt:lpstr>
      <vt:lpstr>微软雅黑</vt:lpstr>
      <vt:lpstr>Arial</vt:lpstr>
      <vt:lpstr>Arial Black</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pts</dc:creator>
  <cp:lastModifiedBy>雨 川</cp:lastModifiedBy>
  <cp:revision>212</cp:revision>
  <dcterms:created xsi:type="dcterms:W3CDTF">2021-03-01T14:55:44Z</dcterms:created>
  <dcterms:modified xsi:type="dcterms:W3CDTF">2025-07-04T03:04:55Z</dcterms:modified>
</cp:coreProperties>
</file>